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0"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95" d="100"/>
          <a:sy n="95" d="100"/>
        </p:scale>
        <p:origin x="6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7A37ED-6887-A242-A4E2-DFEA9D3B4BB5}" type="doc">
      <dgm:prSet loTypeId="urn:microsoft.com/office/officeart/2005/8/layout/venn1" loCatId="" qsTypeId="urn:microsoft.com/office/officeart/2005/8/quickstyle/simple1" qsCatId="simple" csTypeId="urn:microsoft.com/office/officeart/2005/8/colors/colorful4" csCatId="colorful" phldr="1"/>
      <dgm:spPr/>
    </dgm:pt>
    <dgm:pt modelId="{9CEC5552-8C20-7642-81B4-F4DA21651F0C}">
      <dgm:prSet phldrT="[Texte]"/>
      <dgm:spPr/>
      <dgm:t>
        <a:bodyPr/>
        <a:lstStyle/>
        <a:p>
          <a:r>
            <a:rPr lang="fr-FR" dirty="0"/>
            <a:t>Physiologie</a:t>
          </a:r>
        </a:p>
      </dgm:t>
    </dgm:pt>
    <dgm:pt modelId="{07528312-05BA-824A-80A6-B3D7FEE03E8D}" type="parTrans" cxnId="{C88302D5-4933-904A-9AC8-9DD7F9B13300}">
      <dgm:prSet/>
      <dgm:spPr/>
      <dgm:t>
        <a:bodyPr/>
        <a:lstStyle/>
        <a:p>
          <a:endParaRPr lang="fr-FR"/>
        </a:p>
      </dgm:t>
    </dgm:pt>
    <dgm:pt modelId="{91BCC6E0-5D63-704E-840A-0D78EBB6523A}" type="sibTrans" cxnId="{C88302D5-4933-904A-9AC8-9DD7F9B13300}">
      <dgm:prSet/>
      <dgm:spPr/>
      <dgm:t>
        <a:bodyPr/>
        <a:lstStyle/>
        <a:p>
          <a:endParaRPr lang="fr-FR"/>
        </a:p>
      </dgm:t>
    </dgm:pt>
    <dgm:pt modelId="{F50E0E7B-99DB-C84C-B9A8-1EA30D16564E}">
      <dgm:prSet phldrT="[Texte]"/>
      <dgm:spPr/>
      <dgm:t>
        <a:bodyPr/>
        <a:lstStyle/>
        <a:p>
          <a:r>
            <a:rPr lang="fr-FR" dirty="0"/>
            <a:t>Pathologie</a:t>
          </a:r>
        </a:p>
      </dgm:t>
    </dgm:pt>
    <dgm:pt modelId="{0413A1A5-2EA8-B446-B5CD-A1C1C1E3D7FF}" type="parTrans" cxnId="{90C4F57C-2345-6949-B91D-22D443A8DABA}">
      <dgm:prSet/>
      <dgm:spPr/>
      <dgm:t>
        <a:bodyPr/>
        <a:lstStyle/>
        <a:p>
          <a:endParaRPr lang="fr-FR"/>
        </a:p>
      </dgm:t>
    </dgm:pt>
    <dgm:pt modelId="{237F10EE-A067-9548-97E5-A0063D5D509C}" type="sibTrans" cxnId="{90C4F57C-2345-6949-B91D-22D443A8DABA}">
      <dgm:prSet/>
      <dgm:spPr/>
      <dgm:t>
        <a:bodyPr/>
        <a:lstStyle/>
        <a:p>
          <a:endParaRPr lang="fr-FR"/>
        </a:p>
      </dgm:t>
    </dgm:pt>
    <dgm:pt modelId="{389634E0-ADAB-C447-8945-B8966E33853E}">
      <dgm:prSet phldrT="[Texte]"/>
      <dgm:spPr/>
      <dgm:t>
        <a:bodyPr/>
        <a:lstStyle/>
        <a:p>
          <a:r>
            <a:rPr lang="fr-FR" dirty="0"/>
            <a:t>Techniques d’exploration</a:t>
          </a:r>
        </a:p>
      </dgm:t>
    </dgm:pt>
    <dgm:pt modelId="{069B818D-EE90-974A-93E0-29D49F064FEA}" type="parTrans" cxnId="{9453DFF0-3332-714E-A54A-BB926DDF1C50}">
      <dgm:prSet/>
      <dgm:spPr/>
      <dgm:t>
        <a:bodyPr/>
        <a:lstStyle/>
        <a:p>
          <a:endParaRPr lang="fr-FR"/>
        </a:p>
      </dgm:t>
    </dgm:pt>
    <dgm:pt modelId="{C07EAF3B-3785-1F48-B03A-705AE81061D9}" type="sibTrans" cxnId="{9453DFF0-3332-714E-A54A-BB926DDF1C50}">
      <dgm:prSet/>
      <dgm:spPr/>
      <dgm:t>
        <a:bodyPr/>
        <a:lstStyle/>
        <a:p>
          <a:endParaRPr lang="fr-FR"/>
        </a:p>
      </dgm:t>
    </dgm:pt>
    <dgm:pt modelId="{4C5BEB09-D478-0646-BF6E-E3DFE89A3E94}">
      <dgm:prSet/>
      <dgm:spPr/>
      <dgm:t>
        <a:bodyPr/>
        <a:lstStyle/>
        <a:p>
          <a:r>
            <a:rPr lang="fr-FR" dirty="0"/>
            <a:t>Terminologie médicale</a:t>
          </a:r>
        </a:p>
      </dgm:t>
    </dgm:pt>
    <dgm:pt modelId="{ECA27975-6451-7E48-8629-90C30C8EFEBF}" type="parTrans" cxnId="{FD04889E-CA9B-6543-8BD7-BE6FA89E76DB}">
      <dgm:prSet/>
      <dgm:spPr/>
      <dgm:t>
        <a:bodyPr/>
        <a:lstStyle/>
        <a:p>
          <a:endParaRPr lang="fr-FR"/>
        </a:p>
      </dgm:t>
    </dgm:pt>
    <dgm:pt modelId="{D6436788-1C96-2845-8C6C-0A69EFE39269}" type="sibTrans" cxnId="{FD04889E-CA9B-6543-8BD7-BE6FA89E76DB}">
      <dgm:prSet/>
      <dgm:spPr/>
      <dgm:t>
        <a:bodyPr/>
        <a:lstStyle/>
        <a:p>
          <a:endParaRPr lang="fr-FR"/>
        </a:p>
      </dgm:t>
    </dgm:pt>
    <dgm:pt modelId="{62B14365-FBAD-CB47-96F5-13D855DC6624}" type="pres">
      <dgm:prSet presAssocID="{537A37ED-6887-A242-A4E2-DFEA9D3B4BB5}" presName="compositeShape" presStyleCnt="0">
        <dgm:presLayoutVars>
          <dgm:chMax val="7"/>
          <dgm:dir/>
          <dgm:resizeHandles val="exact"/>
        </dgm:presLayoutVars>
      </dgm:prSet>
      <dgm:spPr/>
    </dgm:pt>
    <dgm:pt modelId="{F2282583-2BB4-E54D-A41F-72132110A312}" type="pres">
      <dgm:prSet presAssocID="{9CEC5552-8C20-7642-81B4-F4DA21651F0C}" presName="circ1" presStyleLbl="vennNode1" presStyleIdx="0" presStyleCnt="4"/>
      <dgm:spPr/>
    </dgm:pt>
    <dgm:pt modelId="{AE691398-54D0-BA40-9BDC-FF571771B729}" type="pres">
      <dgm:prSet presAssocID="{9CEC5552-8C20-7642-81B4-F4DA21651F0C}" presName="circ1Tx" presStyleLbl="revTx" presStyleIdx="0" presStyleCnt="0">
        <dgm:presLayoutVars>
          <dgm:chMax val="0"/>
          <dgm:chPref val="0"/>
          <dgm:bulletEnabled val="1"/>
        </dgm:presLayoutVars>
      </dgm:prSet>
      <dgm:spPr/>
    </dgm:pt>
    <dgm:pt modelId="{7EAEC9A8-DFB2-CC47-B7A0-071B45A9CA34}" type="pres">
      <dgm:prSet presAssocID="{F50E0E7B-99DB-C84C-B9A8-1EA30D16564E}" presName="circ2" presStyleLbl="vennNode1" presStyleIdx="1" presStyleCnt="4"/>
      <dgm:spPr/>
    </dgm:pt>
    <dgm:pt modelId="{79F0FF17-14E3-F64E-A570-687CECD533B7}" type="pres">
      <dgm:prSet presAssocID="{F50E0E7B-99DB-C84C-B9A8-1EA30D16564E}" presName="circ2Tx" presStyleLbl="revTx" presStyleIdx="0" presStyleCnt="0">
        <dgm:presLayoutVars>
          <dgm:chMax val="0"/>
          <dgm:chPref val="0"/>
          <dgm:bulletEnabled val="1"/>
        </dgm:presLayoutVars>
      </dgm:prSet>
      <dgm:spPr/>
    </dgm:pt>
    <dgm:pt modelId="{00CC5CD5-18AE-5541-A245-FD48DCF51025}" type="pres">
      <dgm:prSet presAssocID="{389634E0-ADAB-C447-8945-B8966E33853E}" presName="circ3" presStyleLbl="vennNode1" presStyleIdx="2" presStyleCnt="4"/>
      <dgm:spPr/>
    </dgm:pt>
    <dgm:pt modelId="{5AB111B7-B97B-0D44-BCF1-F2AE2EB4D0CF}" type="pres">
      <dgm:prSet presAssocID="{389634E0-ADAB-C447-8945-B8966E33853E}" presName="circ3Tx" presStyleLbl="revTx" presStyleIdx="0" presStyleCnt="0">
        <dgm:presLayoutVars>
          <dgm:chMax val="0"/>
          <dgm:chPref val="0"/>
          <dgm:bulletEnabled val="1"/>
        </dgm:presLayoutVars>
      </dgm:prSet>
      <dgm:spPr/>
    </dgm:pt>
    <dgm:pt modelId="{8A9C5DE8-CBB9-A244-B858-EA89B8B25233}" type="pres">
      <dgm:prSet presAssocID="{4C5BEB09-D478-0646-BF6E-E3DFE89A3E94}" presName="circ4" presStyleLbl="vennNode1" presStyleIdx="3" presStyleCnt="4"/>
      <dgm:spPr/>
    </dgm:pt>
    <dgm:pt modelId="{BEF5F980-0974-0A42-A92D-A9D502AB09A6}" type="pres">
      <dgm:prSet presAssocID="{4C5BEB09-D478-0646-BF6E-E3DFE89A3E94}" presName="circ4Tx" presStyleLbl="revTx" presStyleIdx="0" presStyleCnt="0">
        <dgm:presLayoutVars>
          <dgm:chMax val="0"/>
          <dgm:chPref val="0"/>
          <dgm:bulletEnabled val="1"/>
        </dgm:presLayoutVars>
      </dgm:prSet>
      <dgm:spPr/>
    </dgm:pt>
  </dgm:ptLst>
  <dgm:cxnLst>
    <dgm:cxn modelId="{86AB891D-7005-F146-893C-7BD3ACECD0E0}" type="presOf" srcId="{4C5BEB09-D478-0646-BF6E-E3DFE89A3E94}" destId="{BEF5F980-0974-0A42-A92D-A9D502AB09A6}" srcOrd="1" destOrd="0" presId="urn:microsoft.com/office/officeart/2005/8/layout/venn1"/>
    <dgm:cxn modelId="{64DA052B-4DC0-C141-A249-7DAC7A465D86}" type="presOf" srcId="{4C5BEB09-D478-0646-BF6E-E3DFE89A3E94}" destId="{8A9C5DE8-CBB9-A244-B858-EA89B8B25233}" srcOrd="0" destOrd="0" presId="urn:microsoft.com/office/officeart/2005/8/layout/venn1"/>
    <dgm:cxn modelId="{C1A5C33F-E2CB-6643-82C5-74F808E4939E}" type="presOf" srcId="{9CEC5552-8C20-7642-81B4-F4DA21651F0C}" destId="{F2282583-2BB4-E54D-A41F-72132110A312}" srcOrd="0" destOrd="0" presId="urn:microsoft.com/office/officeart/2005/8/layout/venn1"/>
    <dgm:cxn modelId="{26595E66-6363-2F4D-8158-D871EC99F040}" type="presOf" srcId="{389634E0-ADAB-C447-8945-B8966E33853E}" destId="{5AB111B7-B97B-0D44-BCF1-F2AE2EB4D0CF}" srcOrd="1" destOrd="0" presId="urn:microsoft.com/office/officeart/2005/8/layout/venn1"/>
    <dgm:cxn modelId="{90C4F57C-2345-6949-B91D-22D443A8DABA}" srcId="{537A37ED-6887-A242-A4E2-DFEA9D3B4BB5}" destId="{F50E0E7B-99DB-C84C-B9A8-1EA30D16564E}" srcOrd="1" destOrd="0" parTransId="{0413A1A5-2EA8-B446-B5CD-A1C1C1E3D7FF}" sibTransId="{237F10EE-A067-9548-97E5-A0063D5D509C}"/>
    <dgm:cxn modelId="{FD04889E-CA9B-6543-8BD7-BE6FA89E76DB}" srcId="{537A37ED-6887-A242-A4E2-DFEA9D3B4BB5}" destId="{4C5BEB09-D478-0646-BF6E-E3DFE89A3E94}" srcOrd="3" destOrd="0" parTransId="{ECA27975-6451-7E48-8629-90C30C8EFEBF}" sibTransId="{D6436788-1C96-2845-8C6C-0A69EFE39269}"/>
    <dgm:cxn modelId="{CE5D89A0-466F-774E-9897-56BE79FC5E16}" type="presOf" srcId="{537A37ED-6887-A242-A4E2-DFEA9D3B4BB5}" destId="{62B14365-FBAD-CB47-96F5-13D855DC6624}" srcOrd="0" destOrd="0" presId="urn:microsoft.com/office/officeart/2005/8/layout/venn1"/>
    <dgm:cxn modelId="{CC1F33AB-6360-2243-B82C-387BA8E1B31F}" type="presOf" srcId="{389634E0-ADAB-C447-8945-B8966E33853E}" destId="{00CC5CD5-18AE-5541-A245-FD48DCF51025}" srcOrd="0" destOrd="0" presId="urn:microsoft.com/office/officeart/2005/8/layout/venn1"/>
    <dgm:cxn modelId="{956A70AF-FB1C-A841-A145-1A0C3A8938F0}" type="presOf" srcId="{F50E0E7B-99DB-C84C-B9A8-1EA30D16564E}" destId="{79F0FF17-14E3-F64E-A570-687CECD533B7}" srcOrd="1" destOrd="0" presId="urn:microsoft.com/office/officeart/2005/8/layout/venn1"/>
    <dgm:cxn modelId="{C88302D5-4933-904A-9AC8-9DD7F9B13300}" srcId="{537A37ED-6887-A242-A4E2-DFEA9D3B4BB5}" destId="{9CEC5552-8C20-7642-81B4-F4DA21651F0C}" srcOrd="0" destOrd="0" parTransId="{07528312-05BA-824A-80A6-B3D7FEE03E8D}" sibTransId="{91BCC6E0-5D63-704E-840A-0D78EBB6523A}"/>
    <dgm:cxn modelId="{9EC224DA-6258-8E48-9032-C6C180A52074}" type="presOf" srcId="{9CEC5552-8C20-7642-81B4-F4DA21651F0C}" destId="{AE691398-54D0-BA40-9BDC-FF571771B729}" srcOrd="1" destOrd="0" presId="urn:microsoft.com/office/officeart/2005/8/layout/venn1"/>
    <dgm:cxn modelId="{1F657EEF-820B-884C-8E16-FF93A6B196B7}" type="presOf" srcId="{F50E0E7B-99DB-C84C-B9A8-1EA30D16564E}" destId="{7EAEC9A8-DFB2-CC47-B7A0-071B45A9CA34}" srcOrd="0" destOrd="0" presId="urn:microsoft.com/office/officeart/2005/8/layout/venn1"/>
    <dgm:cxn modelId="{9453DFF0-3332-714E-A54A-BB926DDF1C50}" srcId="{537A37ED-6887-A242-A4E2-DFEA9D3B4BB5}" destId="{389634E0-ADAB-C447-8945-B8966E33853E}" srcOrd="2" destOrd="0" parTransId="{069B818D-EE90-974A-93E0-29D49F064FEA}" sibTransId="{C07EAF3B-3785-1F48-B03A-705AE81061D9}"/>
    <dgm:cxn modelId="{F4AEDFBD-19C6-E14B-A977-A0A6FB4665C9}" type="presParOf" srcId="{62B14365-FBAD-CB47-96F5-13D855DC6624}" destId="{F2282583-2BB4-E54D-A41F-72132110A312}" srcOrd="0" destOrd="0" presId="urn:microsoft.com/office/officeart/2005/8/layout/venn1"/>
    <dgm:cxn modelId="{FFD02B85-F4AD-DA4F-8919-012210E556BC}" type="presParOf" srcId="{62B14365-FBAD-CB47-96F5-13D855DC6624}" destId="{AE691398-54D0-BA40-9BDC-FF571771B729}" srcOrd="1" destOrd="0" presId="urn:microsoft.com/office/officeart/2005/8/layout/venn1"/>
    <dgm:cxn modelId="{7513B0C8-0179-CF41-AB87-8F62DDA4FA7F}" type="presParOf" srcId="{62B14365-FBAD-CB47-96F5-13D855DC6624}" destId="{7EAEC9A8-DFB2-CC47-B7A0-071B45A9CA34}" srcOrd="2" destOrd="0" presId="urn:microsoft.com/office/officeart/2005/8/layout/venn1"/>
    <dgm:cxn modelId="{E697CDBF-79C4-FD4E-A5B3-1FD5655FF8FF}" type="presParOf" srcId="{62B14365-FBAD-CB47-96F5-13D855DC6624}" destId="{79F0FF17-14E3-F64E-A570-687CECD533B7}" srcOrd="3" destOrd="0" presId="urn:microsoft.com/office/officeart/2005/8/layout/venn1"/>
    <dgm:cxn modelId="{3917F107-AEA2-DA42-96B3-94B4E9D791D3}" type="presParOf" srcId="{62B14365-FBAD-CB47-96F5-13D855DC6624}" destId="{00CC5CD5-18AE-5541-A245-FD48DCF51025}" srcOrd="4" destOrd="0" presId="urn:microsoft.com/office/officeart/2005/8/layout/venn1"/>
    <dgm:cxn modelId="{2BBA525F-91F0-CA4F-B9E5-EF91F7DC062E}" type="presParOf" srcId="{62B14365-FBAD-CB47-96F5-13D855DC6624}" destId="{5AB111B7-B97B-0D44-BCF1-F2AE2EB4D0CF}" srcOrd="5" destOrd="0" presId="urn:microsoft.com/office/officeart/2005/8/layout/venn1"/>
    <dgm:cxn modelId="{EA0AA336-FD19-3D4D-AF44-30843375CDF4}" type="presParOf" srcId="{62B14365-FBAD-CB47-96F5-13D855DC6624}" destId="{8A9C5DE8-CBB9-A244-B858-EA89B8B25233}" srcOrd="6" destOrd="0" presId="urn:microsoft.com/office/officeart/2005/8/layout/venn1"/>
    <dgm:cxn modelId="{62138D9B-526C-404F-BAE8-875E2D464B6D}" type="presParOf" srcId="{62B14365-FBAD-CB47-96F5-13D855DC6624}" destId="{BEF5F980-0974-0A42-A92D-A9D502AB09A6}"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282583-2BB4-E54D-A41F-72132110A312}">
      <dsp:nvSpPr>
        <dsp:cNvPr id="0" name=""/>
        <dsp:cNvSpPr/>
      </dsp:nvSpPr>
      <dsp:spPr>
        <a:xfrm>
          <a:off x="2655146" y="54186"/>
          <a:ext cx="2817706" cy="2817706"/>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fr-FR" sz="1600" kern="1200" dirty="0"/>
            <a:t>Physiologie</a:t>
          </a:r>
        </a:p>
      </dsp:txBody>
      <dsp:txXfrm>
        <a:off x="2980266" y="433493"/>
        <a:ext cx="2167466" cy="894080"/>
      </dsp:txXfrm>
    </dsp:sp>
    <dsp:sp modelId="{7EAEC9A8-DFB2-CC47-B7A0-071B45A9CA34}">
      <dsp:nvSpPr>
        <dsp:cNvPr id="0" name=""/>
        <dsp:cNvSpPr/>
      </dsp:nvSpPr>
      <dsp:spPr>
        <a:xfrm>
          <a:off x="3901439" y="1300480"/>
          <a:ext cx="2817706" cy="2817706"/>
        </a:xfrm>
        <a:prstGeom prst="ellipse">
          <a:avLst/>
        </a:prstGeom>
        <a:solidFill>
          <a:schemeClr val="accent4">
            <a:alpha val="50000"/>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fr-FR" sz="1600" kern="1200" dirty="0"/>
            <a:t>Pathologie</a:t>
          </a:r>
        </a:p>
      </dsp:txBody>
      <dsp:txXfrm>
        <a:off x="5418666" y="1625600"/>
        <a:ext cx="1083733" cy="2167466"/>
      </dsp:txXfrm>
    </dsp:sp>
    <dsp:sp modelId="{00CC5CD5-18AE-5541-A245-FD48DCF51025}">
      <dsp:nvSpPr>
        <dsp:cNvPr id="0" name=""/>
        <dsp:cNvSpPr/>
      </dsp:nvSpPr>
      <dsp:spPr>
        <a:xfrm>
          <a:off x="2655146" y="2546773"/>
          <a:ext cx="2817706" cy="2817706"/>
        </a:xfrm>
        <a:prstGeom prst="ellipse">
          <a:avLst/>
        </a:prstGeom>
        <a:solidFill>
          <a:schemeClr val="accent4">
            <a:alpha val="50000"/>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fr-FR" sz="1600" kern="1200" dirty="0"/>
            <a:t>Techniques d’exploration</a:t>
          </a:r>
        </a:p>
      </dsp:txBody>
      <dsp:txXfrm>
        <a:off x="2980266" y="4091093"/>
        <a:ext cx="2167466" cy="894080"/>
      </dsp:txXfrm>
    </dsp:sp>
    <dsp:sp modelId="{8A9C5DE8-CBB9-A244-B858-EA89B8B25233}">
      <dsp:nvSpPr>
        <dsp:cNvPr id="0" name=""/>
        <dsp:cNvSpPr/>
      </dsp:nvSpPr>
      <dsp:spPr>
        <a:xfrm>
          <a:off x="1408853" y="1300480"/>
          <a:ext cx="2817706" cy="2817706"/>
        </a:xfrm>
        <a:prstGeom prst="ellipse">
          <a:avLst/>
        </a:prstGeom>
        <a:solidFill>
          <a:schemeClr val="accent4">
            <a:alpha val="50000"/>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fr-FR" sz="1600" kern="1200" dirty="0"/>
            <a:t>Terminologie médicale</a:t>
          </a:r>
        </a:p>
      </dsp:txBody>
      <dsp:txXfrm>
        <a:off x="1625599" y="1625600"/>
        <a:ext cx="1083733" cy="216746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60AEF2-4471-4372-83D8-F2FDBB991E39}" type="datetimeFigureOut">
              <a:rPr lang="fr-FR" smtClean="0"/>
              <a:t>15/01/2019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4CC477-C2C7-49BC-9575-16CD6D6D6B19}" type="slidenum">
              <a:rPr lang="fr-FR" smtClean="0"/>
              <a:t>‹N°›</a:t>
            </a:fld>
            <a:endParaRPr lang="fr-FR"/>
          </a:p>
        </p:txBody>
      </p:sp>
    </p:spTree>
    <p:extLst>
      <p:ext uri="{BB962C8B-B14F-4D97-AF65-F5344CB8AC3E}">
        <p14:creationId xmlns:p14="http://schemas.microsoft.com/office/powerpoint/2010/main" val="194665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Les pathologies ne sont plus toutes imposées afin de pouvoir mieux articuler le programme de biologie humaine et celui de sciences et techniques sanitaires et sociales. Les questions de santé publique et les pathologies associées permettent également d’être plus proche de l’actualité,  de prendre appui sur des situations concrètes présentant un intérêt pour les élèves de la série. </a:t>
            </a:r>
          </a:p>
          <a:p>
            <a:endParaRPr lang="fr-FR" dirty="0"/>
          </a:p>
        </p:txBody>
      </p:sp>
      <p:sp>
        <p:nvSpPr>
          <p:cNvPr id="4" name="Espace réservé du numéro de diapositive 3"/>
          <p:cNvSpPr>
            <a:spLocks noGrp="1"/>
          </p:cNvSpPr>
          <p:nvPr>
            <p:ph type="sldNum" sz="quarter" idx="10"/>
          </p:nvPr>
        </p:nvSpPr>
        <p:spPr/>
        <p:txBody>
          <a:bodyPr/>
          <a:lstStyle/>
          <a:p>
            <a:fld id="{55FF8410-81DA-43D4-AAFC-FE0623826817}" type="slidenum">
              <a:rPr lang="fr-FR" smtClean="0"/>
              <a:t>2</a:t>
            </a:fld>
            <a:endParaRPr lang="fr-FR"/>
          </a:p>
        </p:txBody>
      </p:sp>
    </p:spTree>
    <p:extLst>
      <p:ext uri="{BB962C8B-B14F-4D97-AF65-F5344CB8AC3E}">
        <p14:creationId xmlns:p14="http://schemas.microsoft.com/office/powerpoint/2010/main" val="809805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3FAF3FA1-1C4C-4B98-9A36-5BD3E6EE95FC}" type="datetimeFigureOut">
              <a:rPr lang="fr-FR" smtClean="0"/>
              <a:t>15/01/2019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2234558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FAF3FA1-1C4C-4B98-9A36-5BD3E6EE95FC}" type="datetimeFigureOut">
              <a:rPr lang="fr-FR" smtClean="0"/>
              <a:t>15/01/2019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2698376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FAF3FA1-1C4C-4B98-9A36-5BD3E6EE95FC}" type="datetimeFigureOut">
              <a:rPr lang="fr-FR" smtClean="0"/>
              <a:t>15/01/2019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2147393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FAF3FA1-1C4C-4B98-9A36-5BD3E6EE95FC}" type="datetimeFigureOut">
              <a:rPr lang="fr-FR" smtClean="0"/>
              <a:t>15/01/2019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3598091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3FAF3FA1-1C4C-4B98-9A36-5BD3E6EE95FC}" type="datetimeFigureOut">
              <a:rPr lang="fr-FR" smtClean="0"/>
              <a:t>15/01/2019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3303751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FAF3FA1-1C4C-4B98-9A36-5BD3E6EE95FC}" type="datetimeFigureOut">
              <a:rPr lang="fr-FR" smtClean="0"/>
              <a:t>15/01/2019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606242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FAF3FA1-1C4C-4B98-9A36-5BD3E6EE95FC}" type="datetimeFigureOut">
              <a:rPr lang="fr-FR" smtClean="0"/>
              <a:t>15/01/2019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391966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3FAF3FA1-1C4C-4B98-9A36-5BD3E6EE95FC}" type="datetimeFigureOut">
              <a:rPr lang="fr-FR" smtClean="0"/>
              <a:t>15/01/2019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850351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FAF3FA1-1C4C-4B98-9A36-5BD3E6EE95FC}" type="datetimeFigureOut">
              <a:rPr lang="fr-FR" smtClean="0"/>
              <a:t>15/01/2019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955720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FAF3FA1-1C4C-4B98-9A36-5BD3E6EE95FC}" type="datetimeFigureOut">
              <a:rPr lang="fr-FR" smtClean="0"/>
              <a:t>15/01/2019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4093831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FAF3FA1-1C4C-4B98-9A36-5BD3E6EE95FC}" type="datetimeFigureOut">
              <a:rPr lang="fr-FR" smtClean="0"/>
              <a:t>15/01/2019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A782C7-5135-41AE-910B-00AFAFD3FA10}" type="slidenum">
              <a:rPr lang="fr-FR" smtClean="0"/>
              <a:t>‹N°›</a:t>
            </a:fld>
            <a:endParaRPr lang="fr-FR"/>
          </a:p>
        </p:txBody>
      </p:sp>
    </p:spTree>
    <p:extLst>
      <p:ext uri="{BB962C8B-B14F-4D97-AF65-F5344CB8AC3E}">
        <p14:creationId xmlns:p14="http://schemas.microsoft.com/office/powerpoint/2010/main" val="1844646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AF3FA1-1C4C-4B98-9A36-5BD3E6EE95FC}" type="datetimeFigureOut">
              <a:rPr lang="fr-FR" smtClean="0"/>
              <a:t>15/01/2019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782C7-5135-41AE-910B-00AFAFD3FA10}" type="slidenum">
              <a:rPr lang="fr-FR" smtClean="0"/>
              <a:t>‹N°›</a:t>
            </a:fld>
            <a:endParaRPr lang="fr-FR"/>
          </a:p>
        </p:txBody>
      </p:sp>
    </p:spTree>
    <p:extLst>
      <p:ext uri="{BB962C8B-B14F-4D97-AF65-F5344CB8AC3E}">
        <p14:creationId xmlns:p14="http://schemas.microsoft.com/office/powerpoint/2010/main" val="1078683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B9E0A3-0486-8D46-A430-48D57B78F626}"/>
              </a:ext>
            </a:extLst>
          </p:cNvPr>
          <p:cNvSpPr>
            <a:spLocks noGrp="1"/>
          </p:cNvSpPr>
          <p:nvPr>
            <p:ph type="ctrTitle"/>
          </p:nvPr>
        </p:nvSpPr>
        <p:spPr/>
        <p:txBody>
          <a:bodyPr/>
          <a:lstStyle/>
          <a:p>
            <a:r>
              <a:rPr lang="fr-FR" dirty="0"/>
              <a:t>Enseignements de spécialité de ST2S</a:t>
            </a:r>
          </a:p>
        </p:txBody>
      </p:sp>
      <p:sp>
        <p:nvSpPr>
          <p:cNvPr id="3" name="Sous-titre 2">
            <a:extLst>
              <a:ext uri="{FF2B5EF4-FFF2-40B4-BE49-F238E27FC236}">
                <a16:creationId xmlns:a16="http://schemas.microsoft.com/office/drawing/2014/main" id="{32BD84AF-15B9-BE4C-99D3-51E6C1A32E16}"/>
              </a:ext>
            </a:extLst>
          </p:cNvPr>
          <p:cNvSpPr>
            <a:spLocks noGrp="1"/>
          </p:cNvSpPr>
          <p:nvPr>
            <p:ph type="subTitle" idx="1"/>
          </p:nvPr>
        </p:nvSpPr>
        <p:spPr>
          <a:xfrm>
            <a:off x="665018" y="4170077"/>
            <a:ext cx="10529455" cy="1655762"/>
          </a:xfrm>
        </p:spPr>
        <p:txBody>
          <a:bodyPr>
            <a:normAutofit fontScale="77500" lnSpcReduction="20000"/>
          </a:bodyPr>
          <a:lstStyle/>
          <a:p>
            <a:pPr marL="342900" indent="-342900" algn="l">
              <a:buFont typeface="Arial" panose="020B0604020202020204" pitchFamily="34" charset="0"/>
              <a:buChar char="•"/>
            </a:pPr>
            <a:r>
              <a:rPr lang="fr-FR" sz="4800" dirty="0">
                <a:solidFill>
                  <a:schemeClr val="bg2">
                    <a:lumMod val="75000"/>
                  </a:schemeClr>
                </a:solidFill>
              </a:rPr>
              <a:t>Science et techniques sanitaires et sociales</a:t>
            </a:r>
          </a:p>
          <a:p>
            <a:pPr marL="342900" indent="-342900" algn="l">
              <a:buFont typeface="Arial" panose="020B0604020202020204" pitchFamily="34" charset="0"/>
              <a:buChar char="•"/>
            </a:pPr>
            <a:r>
              <a:rPr lang="fr-FR" sz="4800" dirty="0">
                <a:solidFill>
                  <a:schemeClr val="bg2">
                    <a:lumMod val="75000"/>
                  </a:schemeClr>
                </a:solidFill>
              </a:rPr>
              <a:t>Physique-Chimie pour la santé</a:t>
            </a:r>
          </a:p>
          <a:p>
            <a:pPr marL="342900" indent="-342900" algn="l">
              <a:buFont typeface="Arial" panose="020B0604020202020204" pitchFamily="34" charset="0"/>
              <a:buChar char="•"/>
            </a:pPr>
            <a:r>
              <a:rPr lang="fr-FR" sz="4800" dirty="0"/>
              <a:t>Biologie et physiopathologie humaines</a:t>
            </a:r>
          </a:p>
          <a:p>
            <a:pPr marL="342900" indent="-342900" algn="l">
              <a:buFont typeface="Arial" panose="020B0604020202020204" pitchFamily="34" charset="0"/>
              <a:buChar char="•"/>
            </a:pPr>
            <a:endParaRPr lang="fr-FR" sz="4800" dirty="0">
              <a:solidFill>
                <a:schemeClr val="bg2">
                  <a:lumMod val="75000"/>
                </a:schemeClr>
              </a:solidFill>
            </a:endParaRPr>
          </a:p>
        </p:txBody>
      </p:sp>
    </p:spTree>
    <p:extLst>
      <p:ext uri="{BB962C8B-B14F-4D97-AF65-F5344CB8AC3E}">
        <p14:creationId xmlns:p14="http://schemas.microsoft.com/office/powerpoint/2010/main" val="196060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t>Prend en compte les attendus des formations paramédicales de l’enseignement supérieur ( IFSI, DTS IMRT, DUT, BTS, licence,…)</a:t>
            </a:r>
          </a:p>
          <a:p>
            <a:r>
              <a:rPr lang="fr-FR" dirty="0"/>
              <a:t>Permet de mieux articuler le programme de BPH et celui de sciences et techniques sanitaires et sociales</a:t>
            </a:r>
          </a:p>
          <a:p>
            <a:r>
              <a:rPr lang="fr-FR" dirty="0"/>
              <a:t>Repose sur une approche technologique</a:t>
            </a:r>
          </a:p>
          <a:p>
            <a:endParaRPr lang="fr-FR" dirty="0"/>
          </a:p>
        </p:txBody>
      </p:sp>
      <p:sp>
        <p:nvSpPr>
          <p:cNvPr id="4" name="Titre 1">
            <a:extLst>
              <a:ext uri="{FF2B5EF4-FFF2-40B4-BE49-F238E27FC236}">
                <a16:creationId xmlns:a16="http://schemas.microsoft.com/office/drawing/2014/main" id="{3167A8B7-F53A-C64C-9151-9F2448C3683F}"/>
              </a:ext>
            </a:extLst>
          </p:cNvPr>
          <p:cNvSpPr txBox="1">
            <a:spLocks/>
          </p:cNvSpPr>
          <p:nvPr/>
        </p:nvSpPr>
        <p:spPr>
          <a:xfrm>
            <a:off x="778213" y="188640"/>
            <a:ext cx="10505872" cy="1056500"/>
          </a:xfrm>
          <a:prstGeom prst="rect">
            <a:avLst/>
          </a:prstGeom>
          <a:solidFill>
            <a:schemeClr val="accent2">
              <a:lumMod val="20000"/>
              <a:lumOff val="80000"/>
            </a:schemeClr>
          </a:solidFill>
          <a:ln>
            <a:solidFill>
              <a:schemeClr val="accent2"/>
            </a:solidFill>
          </a:ln>
          <a:effectLst>
            <a:outerShdw blurRad="50800" dist="38100" algn="l" rotWithShape="0">
              <a:prstClr val="black">
                <a:alpha val="40000"/>
              </a:prstClr>
            </a:outerShdw>
          </a:effectLst>
          <a:scene3d>
            <a:camera prst="orthographicFront"/>
            <a:lightRig rig="threePt" dir="t"/>
          </a:scene3d>
          <a:sp3d>
            <a:bevelT w="139700" h="139700" prst="divot"/>
          </a:sp3d>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FR" sz="3600" b="1" dirty="0">
                <a:solidFill>
                  <a:schemeClr val="accent1">
                    <a:lumMod val="75000"/>
                  </a:schemeClr>
                </a:solidFill>
              </a:rPr>
              <a:t>ST2S, </a:t>
            </a:r>
          </a:p>
          <a:p>
            <a:r>
              <a:rPr lang="fr-FR" sz="3600" b="1" dirty="0">
                <a:solidFill>
                  <a:schemeClr val="accent1">
                    <a:lumMod val="75000"/>
                  </a:schemeClr>
                </a:solidFill>
              </a:rPr>
              <a:t>Enseignement de Biologie et physiopathologie humaines, 1</a:t>
            </a:r>
            <a:r>
              <a:rPr lang="fr-FR" sz="3600" b="1" baseline="30000" dirty="0">
                <a:solidFill>
                  <a:schemeClr val="accent1">
                    <a:lumMod val="75000"/>
                  </a:schemeClr>
                </a:solidFill>
              </a:rPr>
              <a:t>ère</a:t>
            </a:r>
            <a:endParaRPr lang="fr-FR" sz="3600" b="1" dirty="0">
              <a:solidFill>
                <a:schemeClr val="accent1">
                  <a:lumMod val="75000"/>
                </a:schemeClr>
              </a:solidFill>
            </a:endParaRPr>
          </a:p>
        </p:txBody>
      </p:sp>
    </p:spTree>
    <p:extLst>
      <p:ext uri="{BB962C8B-B14F-4D97-AF65-F5344CB8AC3E}">
        <p14:creationId xmlns:p14="http://schemas.microsoft.com/office/powerpoint/2010/main" val="1484509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84E1B5-15FE-DA47-8EB6-C0BE3DEC124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A926ABF-60C0-7949-BCC1-AB5A0296528C}"/>
              </a:ext>
            </a:extLst>
          </p:cNvPr>
          <p:cNvSpPr>
            <a:spLocks noGrp="1"/>
          </p:cNvSpPr>
          <p:nvPr>
            <p:ph idx="1"/>
          </p:nvPr>
        </p:nvSpPr>
        <p:spPr>
          <a:xfrm>
            <a:off x="1174436" y="2062957"/>
            <a:ext cx="4730098" cy="4228580"/>
          </a:xfrm>
        </p:spPr>
        <p:txBody>
          <a:bodyPr>
            <a:normAutofit/>
          </a:bodyPr>
          <a:lstStyle/>
          <a:p>
            <a:r>
              <a:rPr lang="fr-FR" dirty="0"/>
              <a:t>Combine : </a:t>
            </a:r>
          </a:p>
          <a:p>
            <a:pPr lvl="1"/>
            <a:r>
              <a:rPr lang="fr-FR" dirty="0"/>
              <a:t>Physiologie</a:t>
            </a:r>
          </a:p>
          <a:p>
            <a:pPr lvl="1"/>
            <a:r>
              <a:rPr lang="fr-FR" dirty="0"/>
              <a:t>Terminologie médicale</a:t>
            </a:r>
          </a:p>
          <a:p>
            <a:pPr lvl="1"/>
            <a:r>
              <a:rPr lang="fr-FR" dirty="0"/>
              <a:t>Pathologie</a:t>
            </a:r>
          </a:p>
          <a:p>
            <a:pPr lvl="1"/>
            <a:r>
              <a:rPr lang="fr-FR" dirty="0"/>
              <a:t>Techniques d’exploration</a:t>
            </a:r>
          </a:p>
          <a:p>
            <a:r>
              <a:rPr lang="fr-FR" dirty="0"/>
              <a:t>Dans les domaines :</a:t>
            </a:r>
          </a:p>
          <a:p>
            <a:pPr lvl="1"/>
            <a:r>
              <a:rPr lang="fr-FR" dirty="0"/>
              <a:t>Nutrition</a:t>
            </a:r>
          </a:p>
          <a:p>
            <a:pPr lvl="1"/>
            <a:r>
              <a:rPr lang="fr-FR" dirty="0"/>
              <a:t>Motricité de l’organisme</a:t>
            </a:r>
          </a:p>
          <a:p>
            <a:pPr lvl="1"/>
            <a:r>
              <a:rPr lang="fr-FR" dirty="0"/>
              <a:t>Fonctionnement intégré de l’organisme et homéostasie</a:t>
            </a:r>
          </a:p>
          <a:p>
            <a:pPr lvl="1"/>
            <a:endParaRPr lang="fr-FR" dirty="0"/>
          </a:p>
          <a:p>
            <a:pPr lvl="1"/>
            <a:endParaRPr lang="fr-FR" dirty="0"/>
          </a:p>
          <a:p>
            <a:pPr marL="0" indent="0">
              <a:buNone/>
            </a:pPr>
            <a:endParaRPr lang="fr-FR" dirty="0"/>
          </a:p>
        </p:txBody>
      </p:sp>
      <p:sp>
        <p:nvSpPr>
          <p:cNvPr id="15" name="Titre 1">
            <a:extLst>
              <a:ext uri="{FF2B5EF4-FFF2-40B4-BE49-F238E27FC236}">
                <a16:creationId xmlns:a16="http://schemas.microsoft.com/office/drawing/2014/main" id="{CEA64A09-F724-CB4A-A6CE-9FFE73E342C0}"/>
              </a:ext>
            </a:extLst>
          </p:cNvPr>
          <p:cNvSpPr txBox="1">
            <a:spLocks/>
          </p:cNvSpPr>
          <p:nvPr/>
        </p:nvSpPr>
        <p:spPr>
          <a:xfrm>
            <a:off x="778213" y="188640"/>
            <a:ext cx="10505872" cy="1056500"/>
          </a:xfrm>
          <a:prstGeom prst="rect">
            <a:avLst/>
          </a:prstGeom>
          <a:solidFill>
            <a:schemeClr val="accent2">
              <a:lumMod val="20000"/>
              <a:lumOff val="80000"/>
            </a:schemeClr>
          </a:solidFill>
          <a:ln>
            <a:solidFill>
              <a:schemeClr val="accent2"/>
            </a:solidFill>
          </a:ln>
          <a:effectLst>
            <a:outerShdw blurRad="50800" dist="38100" algn="l" rotWithShape="0">
              <a:prstClr val="black">
                <a:alpha val="40000"/>
              </a:prstClr>
            </a:outerShdw>
          </a:effectLst>
          <a:scene3d>
            <a:camera prst="orthographicFront"/>
            <a:lightRig rig="threePt" dir="t"/>
          </a:scene3d>
          <a:sp3d>
            <a:bevelT w="139700" h="139700" prst="divot"/>
          </a:sp3d>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FR" sz="3600" b="1" dirty="0">
                <a:solidFill>
                  <a:schemeClr val="accent1">
                    <a:lumMod val="75000"/>
                  </a:schemeClr>
                </a:solidFill>
              </a:rPr>
              <a:t>ST2S, </a:t>
            </a:r>
          </a:p>
          <a:p>
            <a:r>
              <a:rPr lang="fr-FR" sz="3600" b="1" dirty="0">
                <a:solidFill>
                  <a:schemeClr val="accent1">
                    <a:lumMod val="75000"/>
                  </a:schemeClr>
                </a:solidFill>
              </a:rPr>
              <a:t>Enseignement de Biologie et physiopathologie humaines, 1</a:t>
            </a:r>
            <a:r>
              <a:rPr lang="fr-FR" sz="3600" b="1" baseline="30000" dirty="0">
                <a:solidFill>
                  <a:schemeClr val="accent1">
                    <a:lumMod val="75000"/>
                  </a:schemeClr>
                </a:solidFill>
              </a:rPr>
              <a:t>ère</a:t>
            </a:r>
            <a:endParaRPr lang="fr-FR" sz="3600" b="1" dirty="0">
              <a:solidFill>
                <a:schemeClr val="accent1">
                  <a:lumMod val="75000"/>
                </a:schemeClr>
              </a:solidFill>
            </a:endParaRPr>
          </a:p>
        </p:txBody>
      </p:sp>
      <p:graphicFrame>
        <p:nvGraphicFramePr>
          <p:cNvPr id="17" name="Diagramme 16">
            <a:extLst>
              <a:ext uri="{FF2B5EF4-FFF2-40B4-BE49-F238E27FC236}">
                <a16:creationId xmlns:a16="http://schemas.microsoft.com/office/drawing/2014/main" id="{19B49776-EC5C-6845-837F-6350A7DA0CBE}"/>
              </a:ext>
            </a:extLst>
          </p:cNvPr>
          <p:cNvGraphicFramePr/>
          <p:nvPr>
            <p:extLst/>
          </p:nvPr>
        </p:nvGraphicFramePr>
        <p:xfrm>
          <a:off x="4333766" y="124514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35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marL="0" lvl="0" indent="0">
              <a:buNone/>
            </a:pPr>
            <a:r>
              <a:rPr lang="fr-FR" b="1" dirty="0"/>
              <a:t>Objectifs de formation</a:t>
            </a:r>
          </a:p>
          <a:p>
            <a:pPr lvl="0"/>
            <a:r>
              <a:rPr lang="fr-FR" dirty="0"/>
              <a:t>construire une démarche d’analyse  </a:t>
            </a:r>
          </a:p>
          <a:p>
            <a:pPr lvl="0"/>
            <a:r>
              <a:rPr lang="fr-FR" dirty="0"/>
              <a:t>développer esprit critique et raisonnement  scientifique </a:t>
            </a:r>
          </a:p>
          <a:p>
            <a:pPr lvl="0"/>
            <a:r>
              <a:rPr lang="fr-FR" dirty="0"/>
              <a:t>conforter et renforcer les capacités  d’expression écrite et orale</a:t>
            </a:r>
          </a:p>
          <a:p>
            <a:pPr lvl="0"/>
            <a:r>
              <a:rPr lang="fr-FR" dirty="0"/>
              <a:t>acquérir un vocabulaire scientifique et médical et  le mobiliser</a:t>
            </a:r>
          </a:p>
          <a:p>
            <a:pPr lvl="0"/>
            <a:r>
              <a:rPr lang="fr-FR" dirty="0"/>
              <a:t>appréhender le fonctionnement de l’organisme humain dans son environnement, échangeant matière et information </a:t>
            </a:r>
          </a:p>
          <a:p>
            <a:pPr lvl="0"/>
            <a:r>
              <a:rPr lang="fr-FR" dirty="0"/>
              <a:t>comprendre les mécanismes d’apparition de pathologies majeures et aborder des éléments   de leur diagnostic et de leurs traitements.</a:t>
            </a:r>
          </a:p>
          <a:p>
            <a:pPr marL="0" indent="0">
              <a:buNone/>
            </a:pPr>
            <a:endParaRPr lang="fr-FR" dirty="0"/>
          </a:p>
        </p:txBody>
      </p:sp>
      <p:sp>
        <p:nvSpPr>
          <p:cNvPr id="6" name="Titre 1">
            <a:extLst>
              <a:ext uri="{FF2B5EF4-FFF2-40B4-BE49-F238E27FC236}">
                <a16:creationId xmlns:a16="http://schemas.microsoft.com/office/drawing/2014/main" id="{E85A7C63-E9C7-2F4B-BF8E-8583EB6EEAE6}"/>
              </a:ext>
            </a:extLst>
          </p:cNvPr>
          <p:cNvSpPr txBox="1">
            <a:spLocks/>
          </p:cNvSpPr>
          <p:nvPr/>
        </p:nvSpPr>
        <p:spPr>
          <a:xfrm>
            <a:off x="778213" y="188640"/>
            <a:ext cx="10505872" cy="1056500"/>
          </a:xfrm>
          <a:prstGeom prst="rect">
            <a:avLst/>
          </a:prstGeom>
          <a:solidFill>
            <a:schemeClr val="accent2">
              <a:lumMod val="20000"/>
              <a:lumOff val="80000"/>
            </a:schemeClr>
          </a:solidFill>
          <a:ln>
            <a:solidFill>
              <a:schemeClr val="accent2"/>
            </a:solidFill>
          </a:ln>
          <a:effectLst>
            <a:outerShdw blurRad="50800" dist="38100" algn="l" rotWithShape="0">
              <a:prstClr val="black">
                <a:alpha val="40000"/>
              </a:prstClr>
            </a:outerShdw>
          </a:effectLst>
          <a:scene3d>
            <a:camera prst="orthographicFront"/>
            <a:lightRig rig="threePt" dir="t"/>
          </a:scene3d>
          <a:sp3d>
            <a:bevelT w="139700" h="139700" prst="divot"/>
          </a:sp3d>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FR" sz="3600" b="1" dirty="0">
                <a:solidFill>
                  <a:schemeClr val="accent1">
                    <a:lumMod val="75000"/>
                  </a:schemeClr>
                </a:solidFill>
              </a:rPr>
              <a:t>ST2S, </a:t>
            </a:r>
          </a:p>
          <a:p>
            <a:r>
              <a:rPr lang="fr-FR" sz="3600" b="1" dirty="0">
                <a:solidFill>
                  <a:schemeClr val="accent1">
                    <a:lumMod val="75000"/>
                  </a:schemeClr>
                </a:solidFill>
              </a:rPr>
              <a:t>Enseignement de Biologie et physiopathologie humaines, 1</a:t>
            </a:r>
            <a:r>
              <a:rPr lang="fr-FR" sz="3600" b="1" baseline="30000" dirty="0">
                <a:solidFill>
                  <a:schemeClr val="accent1">
                    <a:lumMod val="75000"/>
                  </a:schemeClr>
                </a:solidFill>
              </a:rPr>
              <a:t>ère</a:t>
            </a:r>
            <a:endParaRPr lang="fr-FR" sz="3600" b="1" dirty="0">
              <a:solidFill>
                <a:schemeClr val="accent1">
                  <a:lumMod val="75000"/>
                </a:schemeClr>
              </a:solidFill>
            </a:endParaRPr>
          </a:p>
        </p:txBody>
      </p:sp>
    </p:spTree>
    <p:extLst>
      <p:ext uri="{BB962C8B-B14F-4D97-AF65-F5344CB8AC3E}">
        <p14:creationId xmlns:p14="http://schemas.microsoft.com/office/powerpoint/2010/main" val="329041916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229</Words>
  <Application>Microsoft Macintosh PowerPoint</Application>
  <PresentationFormat>Grand écran</PresentationFormat>
  <Paragraphs>36</Paragraphs>
  <Slides>4</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Enseignements de spécialité de ST2S</vt:lpstr>
      <vt:lpstr>Présentation PowerPoint</vt:lpstr>
      <vt:lpstr>Présentation PowerPoint</vt:lpstr>
      <vt:lpstr>Présentation PowerPoint</vt:lpstr>
    </vt:vector>
  </TitlesOfParts>
  <Company>Académie de Versailles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Enseignements de spécialité de ST2S</dc:title>
  <dc:creator>Michel Vignolles</dc:creator>
  <cp:lastModifiedBy>Valérie marchand</cp:lastModifiedBy>
  <cp:revision>1</cp:revision>
  <dcterms:created xsi:type="dcterms:W3CDTF">2019-01-11T09:35:14Z</dcterms:created>
  <dcterms:modified xsi:type="dcterms:W3CDTF">2019-01-15T03:32:54Z</dcterms:modified>
</cp:coreProperties>
</file>