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14"/>
  </p:normalViewPr>
  <p:slideViewPr>
    <p:cSldViewPr>
      <p:cViewPr varScale="1">
        <p:scale>
          <a:sx n="90" d="100"/>
          <a:sy n="90" d="100"/>
        </p:scale>
        <p:origin x="1744"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D15068-6CF5-4EA3-B085-251A2AED02DC}" type="datetimeFigureOut">
              <a:rPr lang="fr-FR" smtClean="0"/>
              <a:t>15/01/2019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6A43C9-321B-4018-B35D-2524E5260088}" type="slidenum">
              <a:rPr lang="fr-FR" smtClean="0"/>
              <a:t>‹N°›</a:t>
            </a:fld>
            <a:endParaRPr lang="fr-FR"/>
          </a:p>
        </p:txBody>
      </p:sp>
    </p:spTree>
    <p:extLst>
      <p:ext uri="{BB962C8B-B14F-4D97-AF65-F5344CB8AC3E}">
        <p14:creationId xmlns:p14="http://schemas.microsoft.com/office/powerpoint/2010/main" val="757451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Modifiez le style du titre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FEFAC897-F788-438B-92D9-D1BD9781D6C8}" type="datetimeFigureOut">
              <a:rPr lang="fr-FR" smtClean="0"/>
              <a:t>15/01/2019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0A4C7D-1605-4291-93C4-9660882DDF17}" type="slidenum">
              <a:rPr lang="fr-FR" smtClean="0"/>
              <a:t>‹N°›</a:t>
            </a:fld>
            <a:endParaRPr lang="fr-F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FEFAC897-F788-438B-92D9-D1BD9781D6C8}" type="datetimeFigureOut">
              <a:rPr lang="fr-FR" smtClean="0"/>
              <a:t>15/01/2019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0A4C7D-1605-4291-93C4-9660882DDF1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Modifiez le style du titre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FAC897-F788-438B-92D9-D1BD9781D6C8}" type="datetimeFigureOut">
              <a:rPr lang="fr-FR" smtClean="0"/>
              <a:t>15/01/2019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0A4C7D-1605-4291-93C4-9660882DDF1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FEFAC897-F788-438B-92D9-D1BD9781D6C8}" type="datetimeFigureOut">
              <a:rPr lang="fr-FR" smtClean="0"/>
              <a:t>15/01/2019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0A4C7D-1605-4291-93C4-9660882DDF17}"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a:t>Modifiez le style du titre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FEFAC897-F788-438B-92D9-D1BD9781D6C8}" type="datetimeFigureOut">
              <a:rPr lang="fr-FR" smtClean="0"/>
              <a:t>15/01/2019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0A4C7D-1605-4291-93C4-9660882DDF17}" type="slidenum">
              <a:rPr lang="fr-FR" smtClean="0"/>
              <a:t>‹N°›</a:t>
            </a:fld>
            <a:endParaRPr lang="fr-F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EFAC897-F788-438B-92D9-D1BD9781D6C8}" type="datetimeFigureOut">
              <a:rPr lang="fr-FR" smtClean="0"/>
              <a:t>15/01/2019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80A4C7D-1605-4291-93C4-9660882DDF17}"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EFAC897-F788-438B-92D9-D1BD9781D6C8}" type="datetimeFigureOut">
              <a:rPr lang="fr-FR" smtClean="0"/>
              <a:t>15/01/2019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80A4C7D-1605-4291-93C4-9660882DDF17}" type="slidenum">
              <a:rPr lang="fr-FR" smtClean="0"/>
              <a:t>‹N°›</a:t>
            </a:fld>
            <a:endParaRPr lang="fr-F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FEFAC897-F788-438B-92D9-D1BD9781D6C8}" type="datetimeFigureOut">
              <a:rPr lang="fr-FR" smtClean="0"/>
              <a:t>15/01/2019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80A4C7D-1605-4291-93C4-9660882DDF1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FAC897-F788-438B-92D9-D1BD9781D6C8}" type="datetimeFigureOut">
              <a:rPr lang="fr-FR" smtClean="0"/>
              <a:t>15/01/2019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80A4C7D-1605-4291-93C4-9660882DDF1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FEFAC897-F788-438B-92D9-D1BD9781D6C8}" type="datetimeFigureOut">
              <a:rPr lang="fr-FR" smtClean="0"/>
              <a:t>15/01/2019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80A4C7D-1605-4291-93C4-9660882DDF17}" type="slidenum">
              <a:rPr lang="fr-FR" smtClean="0"/>
              <a:t>‹N°›</a:t>
            </a:fld>
            <a:endParaRPr lang="fr-F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FEFAC897-F788-438B-92D9-D1BD9781D6C8}" type="datetimeFigureOut">
              <a:rPr lang="fr-FR" smtClean="0"/>
              <a:t>15/01/2019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80A4C7D-1605-4291-93C4-9660882DDF17}"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EFAC897-F788-438B-92D9-D1BD9781D6C8}" type="datetimeFigureOut">
              <a:rPr lang="fr-FR" smtClean="0"/>
              <a:t>15/01/2019</a:t>
            </a:fld>
            <a:endParaRPr lang="fr-F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fr-F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80A4C7D-1605-4291-93C4-9660882DDF1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Mathématiques</a:t>
            </a:r>
          </a:p>
        </p:txBody>
      </p:sp>
      <p:sp>
        <p:nvSpPr>
          <p:cNvPr id="3" name="Sous-titre 2"/>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3083366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Intentions majeures communes </a:t>
            </a:r>
            <a:br>
              <a:rPr lang="fr-FR" dirty="0"/>
            </a:br>
            <a:r>
              <a:rPr lang="fr-FR" dirty="0"/>
              <a:t>à la seconde et à la première générale</a:t>
            </a:r>
          </a:p>
        </p:txBody>
      </p:sp>
      <p:sp>
        <p:nvSpPr>
          <p:cNvPr id="3" name="Espace réservé du contenu 2"/>
          <p:cNvSpPr>
            <a:spLocks noGrp="1"/>
          </p:cNvSpPr>
          <p:nvPr>
            <p:ph idx="1"/>
          </p:nvPr>
        </p:nvSpPr>
        <p:spPr>
          <a:xfrm>
            <a:off x="179512" y="1772816"/>
            <a:ext cx="8579296" cy="4886003"/>
          </a:xfrm>
        </p:spPr>
        <p:txBody>
          <a:bodyPr>
            <a:normAutofit fontScale="32500" lnSpcReduction="20000"/>
          </a:bodyPr>
          <a:lstStyle/>
          <a:p>
            <a:r>
              <a:rPr lang="fr-FR" sz="7400" dirty="0"/>
              <a:t>consolider les acquis du collège (voire de la seconde), développer le goût des mathématiques, faire l’expérience personnelle de l’efficacité des mathématiques, de la maîtrise de l’abstraction qui permet simplification et généralisation ; </a:t>
            </a:r>
          </a:p>
          <a:p>
            <a:endParaRPr lang="fr-FR" sz="2900" dirty="0"/>
          </a:p>
          <a:p>
            <a:r>
              <a:rPr lang="fr-FR" sz="7400" dirty="0"/>
              <a:t>développer des interactions avec d’autres enseignements ; </a:t>
            </a:r>
          </a:p>
          <a:p>
            <a:endParaRPr lang="fr-FR" sz="2900" dirty="0"/>
          </a:p>
          <a:p>
            <a:r>
              <a:rPr lang="fr-FR" sz="7400" dirty="0"/>
              <a:t>préparer au choix des enseignements de spécialité pour la classe de première ou de terminale ;</a:t>
            </a:r>
          </a:p>
          <a:p>
            <a:endParaRPr lang="fr-FR" sz="2900" dirty="0"/>
          </a:p>
          <a:p>
            <a:r>
              <a:rPr lang="fr-FR" sz="7400" dirty="0"/>
              <a:t>assurer les bases mathématiques nécessaires à toutes les poursuites d’études ;</a:t>
            </a:r>
          </a:p>
          <a:p>
            <a:endParaRPr lang="fr-FR" sz="3500" dirty="0"/>
          </a:p>
          <a:p>
            <a:r>
              <a:rPr lang="fr-FR" sz="7400" dirty="0"/>
              <a:t>développer les six compétences mathématiques : </a:t>
            </a:r>
            <a:r>
              <a:rPr lang="fr-FR" sz="7400" b="1" dirty="0"/>
              <a:t>chercher, modéliser, représenter, raisonner, calculer, communiquer</a:t>
            </a:r>
            <a:r>
              <a:rPr lang="fr-FR" sz="7400" dirty="0"/>
              <a:t>.</a:t>
            </a:r>
          </a:p>
        </p:txBody>
      </p:sp>
    </p:spTree>
    <p:extLst>
      <p:ext uri="{BB962C8B-B14F-4D97-AF65-F5344CB8AC3E}">
        <p14:creationId xmlns:p14="http://schemas.microsoft.com/office/powerpoint/2010/main" val="780549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Cinq grandes parties</a:t>
            </a:r>
          </a:p>
        </p:txBody>
      </p:sp>
      <p:sp>
        <p:nvSpPr>
          <p:cNvPr id="3" name="Espace réservé du contenu 2"/>
          <p:cNvSpPr>
            <a:spLocks noGrp="1"/>
          </p:cNvSpPr>
          <p:nvPr>
            <p:ph idx="1"/>
          </p:nvPr>
        </p:nvSpPr>
        <p:spPr>
          <a:xfrm>
            <a:off x="457200" y="1600200"/>
            <a:ext cx="8363272" cy="5069160"/>
          </a:xfrm>
        </p:spPr>
        <p:txBody>
          <a:bodyPr>
            <a:normAutofit fontScale="70000" lnSpcReduction="20000"/>
          </a:bodyPr>
          <a:lstStyle/>
          <a:p>
            <a:r>
              <a:rPr lang="fr-FR" sz="3100" dirty="0"/>
              <a:t>Algèbre ;</a:t>
            </a:r>
          </a:p>
          <a:p>
            <a:r>
              <a:rPr lang="fr-FR" sz="3100" dirty="0"/>
              <a:t>Analyse ;</a:t>
            </a:r>
          </a:p>
          <a:p>
            <a:r>
              <a:rPr lang="fr-FR" sz="3100" dirty="0"/>
              <a:t>Géométrie ;</a:t>
            </a:r>
          </a:p>
          <a:p>
            <a:r>
              <a:rPr lang="fr-FR" sz="3100" dirty="0"/>
              <a:t>Probabilités et statistique ;</a:t>
            </a:r>
          </a:p>
          <a:p>
            <a:r>
              <a:rPr lang="fr-FR" sz="3100" dirty="0"/>
              <a:t>Algorithmique et programmation.</a:t>
            </a:r>
          </a:p>
          <a:p>
            <a:pPr marL="0" indent="0">
              <a:buNone/>
            </a:pPr>
            <a:endParaRPr lang="fr-FR" sz="1300" dirty="0"/>
          </a:p>
          <a:p>
            <a:pPr marL="0" indent="0">
              <a:buNone/>
            </a:pPr>
            <a:r>
              <a:rPr lang="fr-FR" sz="2800" dirty="0"/>
              <a:t>Dans chaque partie, un volet </a:t>
            </a:r>
            <a:r>
              <a:rPr lang="fr-FR" sz="2800" b="1" i="1" dirty="0"/>
              <a:t>Histoire des mathématiques</a:t>
            </a:r>
            <a:r>
              <a:rPr lang="fr-FR" sz="2800" dirty="0"/>
              <a:t>, des </a:t>
            </a:r>
            <a:r>
              <a:rPr lang="fr-FR" sz="2800" b="1" dirty="0"/>
              <a:t>démonstrations et algorithmes</a:t>
            </a:r>
            <a:r>
              <a:rPr lang="fr-FR" sz="2800" dirty="0"/>
              <a:t> exemplaires, un apprentissage de la </a:t>
            </a:r>
            <a:r>
              <a:rPr lang="fr-FR" sz="2800" b="1" dirty="0"/>
              <a:t>logique</a:t>
            </a:r>
            <a:r>
              <a:rPr lang="fr-FR" sz="2800" dirty="0"/>
              <a:t>.</a:t>
            </a:r>
          </a:p>
          <a:p>
            <a:pPr marL="0" indent="0">
              <a:buNone/>
            </a:pPr>
            <a:endParaRPr lang="fr-FR" sz="1400" dirty="0"/>
          </a:p>
          <a:p>
            <a:pPr marL="0" indent="0">
              <a:buNone/>
            </a:pPr>
            <a:r>
              <a:rPr lang="fr-FR" sz="2800" dirty="0"/>
              <a:t>Une utilisation </a:t>
            </a:r>
            <a:r>
              <a:rPr lang="fr-FR" sz="2800" b="1" dirty="0"/>
              <a:t>par les élèves </a:t>
            </a:r>
            <a:r>
              <a:rPr lang="fr-FR" sz="2800" dirty="0"/>
              <a:t>de logiciels, d’outils de visualisation et de représentation, de calcul (numérique ou formel), de simulation, de </a:t>
            </a:r>
            <a:r>
              <a:rPr lang="fr-FR" sz="2800" b="1" dirty="0"/>
              <a:t>programmation</a:t>
            </a:r>
            <a:r>
              <a:rPr lang="fr-FR" sz="2800" dirty="0"/>
              <a:t> pour développer la possibilité d’expérimenter et ouvrir largement le dialogue entre l’observation et la démonstration.</a:t>
            </a:r>
          </a:p>
          <a:p>
            <a:pPr marL="0" indent="0">
              <a:buNone/>
            </a:pPr>
            <a:endParaRPr lang="fr-FR" sz="1500" dirty="0"/>
          </a:p>
          <a:p>
            <a:pPr marL="0" indent="0">
              <a:buNone/>
            </a:pPr>
            <a:r>
              <a:rPr lang="fr-FR" sz="2800" dirty="0"/>
              <a:t>Une évaluation des acquis reposant sur des travaux divers dans et hors la classe.</a:t>
            </a:r>
          </a:p>
        </p:txBody>
      </p:sp>
    </p:spTree>
    <p:extLst>
      <p:ext uri="{BB962C8B-B14F-4D97-AF65-F5344CB8AC3E}">
        <p14:creationId xmlns:p14="http://schemas.microsoft.com/office/powerpoint/2010/main" val="4146193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Comment développer </a:t>
            </a:r>
            <a:br>
              <a:rPr lang="fr-FR" dirty="0"/>
            </a:br>
            <a:r>
              <a:rPr lang="fr-FR" dirty="0"/>
              <a:t>les </a:t>
            </a:r>
            <a:r>
              <a:rPr lang="fr-FR"/>
              <a:t>compétences mathématiques ?</a:t>
            </a:r>
            <a:endParaRPr lang="fr-FR" dirty="0"/>
          </a:p>
        </p:txBody>
      </p:sp>
      <p:sp>
        <p:nvSpPr>
          <p:cNvPr id="3" name="Espace réservé du contenu 2"/>
          <p:cNvSpPr>
            <a:spLocks noGrp="1"/>
          </p:cNvSpPr>
          <p:nvPr>
            <p:ph idx="1"/>
          </p:nvPr>
        </p:nvSpPr>
        <p:spPr/>
        <p:txBody>
          <a:bodyPr>
            <a:normAutofit lnSpcReduction="10000"/>
          </a:bodyPr>
          <a:lstStyle/>
          <a:p>
            <a:endParaRPr lang="fr-FR" dirty="0"/>
          </a:p>
          <a:p>
            <a:r>
              <a:rPr lang="fr-FR" b="1" dirty="0"/>
              <a:t>chercher</a:t>
            </a:r>
            <a:r>
              <a:rPr lang="fr-FR" dirty="0"/>
              <a:t>, expérimenter, en particulier à l’aide d’outils logiciels ; </a:t>
            </a:r>
          </a:p>
          <a:p>
            <a:r>
              <a:rPr lang="fr-FR" b="1" dirty="0"/>
              <a:t>modéliser</a:t>
            </a:r>
            <a:r>
              <a:rPr lang="fr-FR" dirty="0"/>
              <a:t>, faire une simulation, valider ou invalider un modèle ; </a:t>
            </a:r>
          </a:p>
          <a:p>
            <a:r>
              <a:rPr lang="fr-FR" b="1" dirty="0"/>
              <a:t>représenter</a:t>
            </a:r>
            <a:r>
              <a:rPr lang="fr-FR" dirty="0"/>
              <a:t>, choisir un cadre (numérique, algébrique, géométrique...), changer de registre ; </a:t>
            </a:r>
          </a:p>
          <a:p>
            <a:r>
              <a:rPr lang="fr-FR" b="1" dirty="0"/>
              <a:t>raisonner</a:t>
            </a:r>
            <a:r>
              <a:rPr lang="fr-FR" dirty="0"/>
              <a:t>, démontrer, trouver des résultats partiels et les mettre en perspective ; </a:t>
            </a:r>
          </a:p>
          <a:p>
            <a:r>
              <a:rPr lang="fr-FR" b="1" dirty="0"/>
              <a:t>calculer</a:t>
            </a:r>
            <a:r>
              <a:rPr lang="fr-FR" dirty="0"/>
              <a:t>, appliquer des techniques et mettre en œuvre des algorithmes ; </a:t>
            </a:r>
          </a:p>
          <a:p>
            <a:r>
              <a:rPr lang="fr-FR" b="1" dirty="0"/>
              <a:t>communiquer </a:t>
            </a:r>
            <a:r>
              <a:rPr lang="fr-FR" dirty="0"/>
              <a:t>un résultat par oral ou par écrit, expliquer une démarche. </a:t>
            </a:r>
          </a:p>
          <a:p>
            <a:pPr marL="0" indent="0">
              <a:buNone/>
            </a:pPr>
            <a:endParaRPr lang="fr-FR" dirty="0"/>
          </a:p>
        </p:txBody>
      </p:sp>
    </p:spTree>
    <p:extLst>
      <p:ext uri="{BB962C8B-B14F-4D97-AF65-F5344CB8AC3E}">
        <p14:creationId xmlns:p14="http://schemas.microsoft.com/office/powerpoint/2010/main" val="22393602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té">
  <a:themeElements>
    <a:clrScheme name="Clarté">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té">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161</TotalTime>
  <Words>269</Words>
  <Application>Microsoft Macintosh PowerPoint</Application>
  <PresentationFormat>Affichage à l'écran (4:3)</PresentationFormat>
  <Paragraphs>31</Paragraphs>
  <Slides>4</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4</vt:i4>
      </vt:variant>
    </vt:vector>
  </HeadingPairs>
  <TitlesOfParts>
    <vt:vector size="7" baseType="lpstr">
      <vt:lpstr>Arial</vt:lpstr>
      <vt:lpstr>Calibri</vt:lpstr>
      <vt:lpstr>Clarté</vt:lpstr>
      <vt:lpstr>Mathématiques</vt:lpstr>
      <vt:lpstr>Intentions majeures communes  à la seconde et à la première générale</vt:lpstr>
      <vt:lpstr>Cinq grandes parties</vt:lpstr>
      <vt:lpstr>Comment développer  les compétences mathématiques ?</vt:lpstr>
    </vt:vector>
  </TitlesOfParts>
  <Company>DSI-Rectorat de Versailles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Enseignement spécialité mathématiques</dc:title>
  <dc:creator>Evelyne Roudneff</dc:creator>
  <cp:lastModifiedBy>Valérie marchand</cp:lastModifiedBy>
  <cp:revision>20</cp:revision>
  <dcterms:created xsi:type="dcterms:W3CDTF">2019-01-03T14:05:05Z</dcterms:created>
  <dcterms:modified xsi:type="dcterms:W3CDTF">2019-01-15T03:36:28Z</dcterms:modified>
</cp:coreProperties>
</file>