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63" r:id="rId2"/>
    <p:sldId id="264" r:id="rId3"/>
    <p:sldId id="265" r:id="rId4"/>
    <p:sldId id="266" r:id="rId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14"/>
  </p:normalViewPr>
  <p:slideViewPr>
    <p:cSldViewPr>
      <p:cViewPr varScale="1">
        <p:scale>
          <a:sx n="90" d="100"/>
          <a:sy n="90" d="100"/>
        </p:scale>
        <p:origin x="1744" y="1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D15068-6CF5-4EA3-B085-251A2AED02DC}" type="datetimeFigureOut">
              <a:rPr lang="fr-FR" smtClean="0"/>
              <a:t>15/01/2019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6A43C9-321B-4018-B35D-2524E526008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574515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Démarche de projet</a:t>
            </a:r>
          </a:p>
          <a:p>
            <a:r>
              <a:rPr lang="fr-FR" dirty="0"/>
              <a:t>Modalités de mise en </a:t>
            </a:r>
            <a:r>
              <a:rPr lang="fr-FR" dirty="0" err="1"/>
              <a:t>oeuvre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94CADA-A1D9-4A94-A14C-CCB87D8EA196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165057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AC897-F788-438B-92D9-D1BD9781D6C8}" type="datetimeFigureOut">
              <a:rPr lang="fr-FR" smtClean="0"/>
              <a:t>15/01/2019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A4C7D-1605-4291-93C4-9660882DDF17}" type="slidenum">
              <a:rPr lang="fr-FR" smtClean="0"/>
              <a:t>‹N°›</a:t>
            </a:fld>
            <a:endParaRPr lang="fr-FR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AC897-F788-438B-92D9-D1BD9781D6C8}" type="datetimeFigureOut">
              <a:rPr lang="fr-FR" smtClean="0"/>
              <a:t>15/01/2019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A4C7D-1605-4291-93C4-9660882DDF1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AC897-F788-438B-92D9-D1BD9781D6C8}" type="datetimeFigureOut">
              <a:rPr lang="fr-FR" smtClean="0"/>
              <a:t>15/01/2019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A4C7D-1605-4291-93C4-9660882DDF1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AC897-F788-438B-92D9-D1BD9781D6C8}" type="datetimeFigureOut">
              <a:rPr lang="fr-FR" smtClean="0"/>
              <a:t>15/01/2019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A4C7D-1605-4291-93C4-9660882DDF1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AC897-F788-438B-92D9-D1BD9781D6C8}" type="datetimeFigureOut">
              <a:rPr lang="fr-FR" smtClean="0"/>
              <a:t>15/01/2019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A4C7D-1605-4291-93C4-9660882DDF17}" type="slidenum">
              <a:rPr lang="fr-FR" smtClean="0"/>
              <a:t>‹N°›</a:t>
            </a:fld>
            <a:endParaRPr lang="fr-FR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AC897-F788-438B-92D9-D1BD9781D6C8}" type="datetimeFigureOut">
              <a:rPr lang="fr-FR" smtClean="0"/>
              <a:t>15/01/2019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A4C7D-1605-4291-93C4-9660882DDF1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AC897-F788-438B-92D9-D1BD9781D6C8}" type="datetimeFigureOut">
              <a:rPr lang="fr-FR" smtClean="0"/>
              <a:t>15/01/2019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A4C7D-1605-4291-93C4-9660882DDF17}" type="slidenum">
              <a:rPr lang="fr-FR" smtClean="0"/>
              <a:t>‹N°›</a:t>
            </a:fld>
            <a:endParaRPr lang="fr-FR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AC897-F788-438B-92D9-D1BD9781D6C8}" type="datetimeFigureOut">
              <a:rPr lang="fr-FR" smtClean="0"/>
              <a:t>15/01/2019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A4C7D-1605-4291-93C4-9660882DDF1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AC897-F788-438B-92D9-D1BD9781D6C8}" type="datetimeFigureOut">
              <a:rPr lang="fr-FR" smtClean="0"/>
              <a:t>15/01/2019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A4C7D-1605-4291-93C4-9660882DDF1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AC897-F788-438B-92D9-D1BD9781D6C8}" type="datetimeFigureOut">
              <a:rPr lang="fr-FR" smtClean="0"/>
              <a:t>15/01/2019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A4C7D-1605-4291-93C4-9660882DDF17}" type="slidenum">
              <a:rPr lang="fr-FR" smtClean="0"/>
              <a:t>‹N°›</a:t>
            </a:fld>
            <a:endParaRPr lang="fr-FR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AC897-F788-438B-92D9-D1BD9781D6C8}" type="datetimeFigureOut">
              <a:rPr lang="fr-FR" smtClean="0"/>
              <a:t>15/01/2019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A4C7D-1605-4291-93C4-9660882DDF1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FEFAC897-F788-438B-92D9-D1BD9781D6C8}" type="datetimeFigureOut">
              <a:rPr lang="fr-FR" smtClean="0"/>
              <a:t>15/01/2019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180A4C7D-1605-4291-93C4-9660882DDF17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827584" y="1484784"/>
            <a:ext cx="7772400" cy="1470025"/>
          </a:xfrm>
        </p:spPr>
        <p:txBody>
          <a:bodyPr>
            <a:noAutofit/>
          </a:bodyPr>
          <a:lstStyle/>
          <a:p>
            <a:r>
              <a:rPr lang="fr-FR" sz="4400" dirty="0">
                <a:solidFill>
                  <a:srgbClr val="C00000"/>
                </a:solidFill>
              </a:rPr>
              <a:t>Numérique et Sciences Informatiques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/>
              <a:t>Enseignement de spécialité</a:t>
            </a:r>
          </a:p>
          <a:p>
            <a:r>
              <a:rPr lang="fr-FR" dirty="0"/>
              <a:t>Classe de première, voie générale</a:t>
            </a:r>
          </a:p>
        </p:txBody>
      </p:sp>
    </p:spTree>
    <p:extLst>
      <p:ext uri="{BB962C8B-B14F-4D97-AF65-F5344CB8AC3E}">
        <p14:creationId xmlns:p14="http://schemas.microsoft.com/office/powerpoint/2010/main" val="27613598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solidFill>
                  <a:srgbClr val="C00000"/>
                </a:solidFill>
              </a:rPr>
              <a:t>Objectifs et principes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1600200"/>
            <a:ext cx="8291264" cy="48768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r-FR" sz="2400" dirty="0"/>
              <a:t>L’enseignement NSI :</a:t>
            </a:r>
          </a:p>
          <a:p>
            <a:r>
              <a:rPr lang="fr-FR" sz="2400" dirty="0"/>
              <a:t>s’inscrit dans la prolongation des enseignements d’informatique dispensés à l’école primaire, au collège et de l’enseignement commun de sciences numériques et technologie (2</a:t>
            </a:r>
            <a:r>
              <a:rPr lang="fr-FR" sz="2400" baseline="30000" dirty="0"/>
              <a:t>nde</a:t>
            </a:r>
            <a:r>
              <a:rPr lang="fr-FR" sz="2400" dirty="0"/>
              <a:t>) ; </a:t>
            </a:r>
          </a:p>
          <a:p>
            <a:r>
              <a:rPr lang="fr-FR" sz="2400" dirty="0"/>
              <a:t>s’appuie sur l’algorithmique pratiquée en mathématiques en seconde ;</a:t>
            </a:r>
          </a:p>
          <a:p>
            <a:r>
              <a:rPr lang="fr-FR" sz="2400" dirty="0"/>
              <a:t>a pour objectif l’appropriation des concepts et méthodes qui fondent l’informatique pour préparer les élèves à une poursuite d’études dans l’enseignement supérieur, en les formant à la pratique d’une </a:t>
            </a:r>
            <a:r>
              <a:rPr lang="fr-FR" sz="2400" b="1" dirty="0"/>
              <a:t>démarche scientifique </a:t>
            </a:r>
            <a:r>
              <a:rPr lang="fr-FR" sz="2400" dirty="0"/>
              <a:t>et en développant leur appétence pour des </a:t>
            </a:r>
            <a:r>
              <a:rPr lang="fr-FR" sz="2400" b="1" dirty="0"/>
              <a:t>activités de recherche</a:t>
            </a:r>
            <a:r>
              <a:rPr lang="fr-FR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004268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solidFill>
                  <a:srgbClr val="C00000"/>
                </a:solidFill>
              </a:rPr>
              <a:t>Objectifs et principes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1988840"/>
            <a:ext cx="8435280" cy="4032448"/>
          </a:xfrm>
        </p:spPr>
        <p:txBody>
          <a:bodyPr/>
          <a:lstStyle/>
          <a:p>
            <a:r>
              <a:rPr lang="fr-FR" dirty="0"/>
              <a:t>Une place importante (au moins ¼ du temps en 1</a:t>
            </a:r>
            <a:r>
              <a:rPr lang="fr-FR" baseline="30000" dirty="0"/>
              <a:t>ère</a:t>
            </a:r>
            <a:r>
              <a:rPr lang="fr-FR" dirty="0"/>
              <a:t>)  consacrée à la conception et l’élaboration de projets applicatifs par groupe de deux à quatre élèves.</a:t>
            </a:r>
          </a:p>
          <a:p>
            <a:endParaRPr lang="fr-FR" dirty="0"/>
          </a:p>
          <a:p>
            <a:r>
              <a:rPr lang="fr-FR" dirty="0"/>
              <a:t>Les activités pratiques et la réalisation de projets supposent, </a:t>
            </a:r>
            <a:r>
              <a:rPr lang="fr-FR" b="1" dirty="0"/>
              <a:t>pour chaque élève, l’accès à un équipement relié à internet. </a:t>
            </a:r>
          </a:p>
        </p:txBody>
      </p:sp>
    </p:spTree>
    <p:extLst>
      <p:ext uri="{BB962C8B-B14F-4D97-AF65-F5344CB8AC3E}">
        <p14:creationId xmlns:p14="http://schemas.microsoft.com/office/powerpoint/2010/main" val="38922657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solidFill>
                  <a:srgbClr val="C00000"/>
                </a:solidFill>
              </a:rPr>
              <a:t>Grands axes du contenu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fr-FR" dirty="0"/>
          </a:p>
          <a:p>
            <a:r>
              <a:rPr lang="fr-FR" dirty="0"/>
              <a:t>Histoire de l’informatique (rubrique transversale)</a:t>
            </a:r>
          </a:p>
          <a:p>
            <a:r>
              <a:rPr lang="fr-FR" dirty="0"/>
              <a:t>Représentation des données : types et valeurs de base</a:t>
            </a:r>
          </a:p>
          <a:p>
            <a:r>
              <a:rPr lang="fr-FR" dirty="0"/>
              <a:t>Représentation des données : types construits</a:t>
            </a:r>
          </a:p>
          <a:p>
            <a:r>
              <a:rPr lang="fr-FR" dirty="0"/>
              <a:t>Traitement de données en tables</a:t>
            </a:r>
          </a:p>
          <a:p>
            <a:r>
              <a:rPr lang="fr-FR" dirty="0"/>
              <a:t>Interactions entre l’homme et la machine sur le </a:t>
            </a:r>
            <a:r>
              <a:rPr lang="fr-FR" i="1" dirty="0"/>
              <a:t>WEB</a:t>
            </a:r>
          </a:p>
          <a:p>
            <a:r>
              <a:rPr lang="fr-FR" dirty="0"/>
              <a:t>Architectures matérielles et systèmes d’exploitation</a:t>
            </a:r>
          </a:p>
          <a:p>
            <a:r>
              <a:rPr lang="fr-FR" dirty="0"/>
              <a:t>Langages et programmation </a:t>
            </a:r>
          </a:p>
          <a:p>
            <a:r>
              <a:rPr lang="fr-FR" dirty="0"/>
              <a:t>Algorithmes</a:t>
            </a:r>
          </a:p>
        </p:txBody>
      </p:sp>
    </p:spTree>
    <p:extLst>
      <p:ext uri="{BB962C8B-B14F-4D97-AF65-F5344CB8AC3E}">
        <p14:creationId xmlns:p14="http://schemas.microsoft.com/office/powerpoint/2010/main" val="360182988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té">
  <a:themeElements>
    <a:clrScheme name="Clarté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que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té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159</TotalTime>
  <Words>210</Words>
  <Application>Microsoft Macintosh PowerPoint</Application>
  <PresentationFormat>Affichage à l'écran (4:3)</PresentationFormat>
  <Paragraphs>25</Paragraphs>
  <Slides>4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7" baseType="lpstr">
      <vt:lpstr>Arial</vt:lpstr>
      <vt:lpstr>Calibri</vt:lpstr>
      <vt:lpstr>Clarté</vt:lpstr>
      <vt:lpstr>Numérique et Sciences Informatiques</vt:lpstr>
      <vt:lpstr>Objectifs et principes</vt:lpstr>
      <vt:lpstr>Objectifs et principes</vt:lpstr>
      <vt:lpstr>Grands axes du contenu</vt:lpstr>
    </vt:vector>
  </TitlesOfParts>
  <Company>DSI-Rectorat de Versailles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Enseignement spécialité mathématiques</dc:title>
  <dc:creator>Evelyne Roudneff</dc:creator>
  <cp:lastModifiedBy>Valérie marchand</cp:lastModifiedBy>
  <cp:revision>19</cp:revision>
  <dcterms:created xsi:type="dcterms:W3CDTF">2019-01-03T14:05:05Z</dcterms:created>
  <dcterms:modified xsi:type="dcterms:W3CDTF">2019-01-15T03:36:51Z</dcterms:modified>
</cp:coreProperties>
</file>