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CD28E-DF12-064B-A147-18A7E46CFCE6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4A302-A899-6846-B6D7-D9E39DE39A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94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4A302-A899-6846-B6D7-D9E39DE39A5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57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3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09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84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2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62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67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06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51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28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13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35B8-82D0-EB45-8A53-B12F40F6C2D4}" type="datetimeFigureOut">
              <a:rPr lang="fr-FR" smtClean="0"/>
              <a:t>10/03/16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DAF40-1F6A-8E44-9A57-6C3A2A227E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68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nl-philo.blogspot.f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milangues.education.fr/formation/certification-complementair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ilosophie.ac-versailles.fr/spip.php?article1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DNL PHILOSOPHIE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170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générale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Qu’est ce qu’une DNL ?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Les spécificités de l’enseignement d’une matière non linguistique en langue étrangère</a:t>
            </a:r>
          </a:p>
          <a:p>
            <a:endParaRPr lang="fr-FR" dirty="0"/>
          </a:p>
          <a:p>
            <a:r>
              <a:rPr lang="fr-FR" dirty="0" smtClean="0"/>
              <a:t>Une nécessaire collaboration entre le professeur de langue et le professeur de DNL 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973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DNL PHILOSOPHIE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Elle peut être enseignée sur les 3 niveaux</a:t>
            </a:r>
          </a:p>
          <a:p>
            <a:endParaRPr lang="fr-FR" dirty="0"/>
          </a:p>
          <a:p>
            <a:r>
              <a:rPr lang="fr-FR" dirty="0"/>
              <a:t>Aucun texte ne définit le programme de la DNL: il s'élabore sous l'autorité des inspections régionales.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smtClean="0"/>
              <a:t>Exemples </a:t>
            </a:r>
            <a:r>
              <a:rPr lang="fr-FR" dirty="0" smtClean="0"/>
              <a:t>de séquences sur les 3 niveaux </a:t>
            </a:r>
          </a:p>
          <a:p>
            <a:pPr marL="0" indent="0" algn="ctr">
              <a:buNone/>
            </a:pPr>
            <a:r>
              <a:rPr lang="fr-FR" dirty="0" smtClean="0">
                <a:hlinkClick r:id="rId2"/>
              </a:rPr>
              <a:t>http://dnl-philo.blogspot.fr</a:t>
            </a: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50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Préparer la certification complémentaire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fr-FR" sz="2000" b="1" dirty="0" smtClean="0">
                <a:latin typeface="Arial" charset="0"/>
                <a:cs typeface="Arial" charset="0"/>
              </a:rPr>
              <a:t>Textes officiels</a:t>
            </a:r>
          </a:p>
          <a:p>
            <a:pPr marL="342900" lvl="1" indent="-342900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Arrêté du 23 décembre 2003, version consolidée au 01 janvier 2006 </a:t>
            </a:r>
            <a:endParaRPr lang="fr-FR" sz="2000" b="1" dirty="0" smtClean="0">
              <a:latin typeface="Arial" charset="0"/>
              <a:cs typeface="Arial" charset="0"/>
            </a:endParaRPr>
          </a:p>
          <a:p>
            <a:pPr marL="273050" lvl="2" indent="0">
              <a:buFontTx/>
              <a:buNone/>
            </a:pPr>
            <a:r>
              <a:rPr lang="fr-FR" sz="2000" dirty="0" smtClean="0">
                <a:latin typeface="Arial" charset="0"/>
                <a:cs typeface="Arial" charset="0"/>
              </a:rPr>
              <a:t>(BO n°7 du 12 février 2004 et BO n°39 du 28 octobre 2004)</a:t>
            </a:r>
          </a:p>
          <a:p>
            <a:pPr marL="273050" lvl="2" indent="0">
              <a:buFontTx/>
              <a:buNone/>
            </a:pPr>
            <a:endParaRPr lang="fr-FR" sz="2000" dirty="0" smtClean="0">
              <a:latin typeface="Arial" charset="0"/>
              <a:cs typeface="Arial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fr-FR" sz="2000" b="1" dirty="0" smtClean="0">
                <a:latin typeface="Arial" charset="0"/>
                <a:cs typeface="Arial" charset="0"/>
              </a:rPr>
              <a:t>Le dossier</a:t>
            </a:r>
          </a:p>
          <a:p>
            <a:pPr marL="273050" lvl="2" indent="0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Longueur : 5 pages</a:t>
            </a:r>
          </a:p>
          <a:p>
            <a:pPr marL="273050" lvl="2" indent="0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Langue(s) :présenter une version française et en langue étrangère</a:t>
            </a:r>
          </a:p>
          <a:p>
            <a:pPr marL="273050" lvl="2" indent="0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Contenu </a:t>
            </a:r>
          </a:p>
          <a:p>
            <a:pPr marL="273050" lvl="2" indent="0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Rôle dans l</a:t>
            </a:r>
            <a:r>
              <a:rPr lang="ja-JP" altLang="fr-FR" sz="2000" dirty="0" smtClean="0">
                <a:latin typeface="Arial" charset="0"/>
                <a:cs typeface="Arial" charset="0"/>
              </a:rPr>
              <a:t>’</a:t>
            </a:r>
            <a:r>
              <a:rPr lang="fr-FR" sz="2000" dirty="0" smtClean="0">
                <a:latin typeface="Arial" charset="0"/>
                <a:cs typeface="Arial" charset="0"/>
              </a:rPr>
              <a:t>évaluation : premier élément vu de vous par le jury, appui pour l</a:t>
            </a:r>
            <a:r>
              <a:rPr lang="ja-JP" altLang="fr-FR" sz="2000" dirty="0" smtClean="0">
                <a:latin typeface="Arial" charset="0"/>
                <a:cs typeface="Arial" charset="0"/>
              </a:rPr>
              <a:t>’</a:t>
            </a:r>
            <a:r>
              <a:rPr lang="fr-FR" sz="2000" dirty="0" smtClean="0">
                <a:latin typeface="Arial" charset="0"/>
                <a:cs typeface="Arial" charset="0"/>
              </a:rPr>
              <a:t>oral </a:t>
            </a:r>
            <a:r>
              <a:rPr lang="fr-FR" sz="2000" b="1" dirty="0" smtClean="0">
                <a:latin typeface="Arial" charset="0"/>
                <a:cs typeface="Arial" charset="0"/>
              </a:rPr>
              <a:t>mais </a:t>
            </a:r>
            <a:r>
              <a:rPr lang="fr-FR" sz="2000" dirty="0" smtClean="0">
                <a:latin typeface="Arial" charset="0"/>
                <a:cs typeface="Arial" charset="0"/>
              </a:rPr>
              <a:t>non évalué</a:t>
            </a:r>
          </a:p>
          <a:p>
            <a:r>
              <a:rPr lang="fr-FR" sz="2000" b="1" dirty="0" smtClean="0">
                <a:latin typeface="Arial" charset="0"/>
                <a:cs typeface="Arial" charset="0"/>
              </a:rPr>
              <a:t>L</a:t>
            </a:r>
            <a:r>
              <a:rPr lang="ja-JP" altLang="fr-FR" sz="2000" b="1" dirty="0" smtClean="0">
                <a:latin typeface="Arial" charset="0"/>
                <a:cs typeface="Arial" charset="0"/>
              </a:rPr>
              <a:t>’</a:t>
            </a:r>
            <a:r>
              <a:rPr lang="fr-FR" sz="2000" b="1" dirty="0" smtClean="0">
                <a:latin typeface="Arial" charset="0"/>
                <a:cs typeface="Arial" charset="0"/>
              </a:rPr>
              <a:t>épreuve orale</a:t>
            </a:r>
            <a:endParaRPr lang="fr-FR" sz="2000" dirty="0" smtClean="0">
              <a:latin typeface="Arial" charset="0"/>
              <a:cs typeface="Arial" charset="0"/>
            </a:endParaRPr>
          </a:p>
          <a:p>
            <a:pPr marL="342900" lvl="1" indent="-342900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Le jury : un pair, un IA-IPR de la LVE et un IA-IPR de la DNL</a:t>
            </a:r>
          </a:p>
          <a:p>
            <a:pPr marL="342900" lvl="1" indent="-342900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Durée : 30 minutes </a:t>
            </a:r>
          </a:p>
          <a:p>
            <a:pPr marL="342900" lvl="1" indent="-342900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Partie 1 : prise de parole en continu en LVE (10 mn)</a:t>
            </a:r>
          </a:p>
          <a:p>
            <a:pPr marL="342900" lvl="1" indent="-342900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Partie 2 : échange avec le jury, partiellement en LVE (20 mn)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025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attentes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Site à consulter : </a:t>
            </a:r>
            <a:r>
              <a:rPr lang="fr-FR" sz="2000" dirty="0" err="1" smtClean="0">
                <a:latin typeface="Arial" charset="0"/>
                <a:cs typeface="Arial" charset="0"/>
              </a:rPr>
              <a:t>Emilangues</a:t>
            </a:r>
            <a:r>
              <a:rPr lang="fr-FR" sz="2000" dirty="0">
                <a:latin typeface="Arial" charset="0"/>
                <a:cs typeface="Arial" charset="0"/>
              </a:rPr>
              <a:t> : </a:t>
            </a:r>
            <a:r>
              <a:rPr lang="fr-FR" sz="2000" dirty="0">
                <a:latin typeface="Arial" charset="0"/>
                <a:cs typeface="Arial" charset="0"/>
                <a:hlinkClick r:id="rId2"/>
              </a:rPr>
              <a:t>http://www.emilangues.education.fr/formation/certification-</a:t>
            </a:r>
            <a:r>
              <a:rPr lang="fr-FR" sz="2000" dirty="0" smtClean="0">
                <a:latin typeface="Arial" charset="0"/>
                <a:cs typeface="Arial" charset="0"/>
                <a:hlinkClick r:id="rId2"/>
              </a:rPr>
              <a:t>complementaire</a:t>
            </a:r>
            <a:endParaRPr lang="fr-FR" sz="2000" smtClean="0">
              <a:latin typeface="Arial" charset="0"/>
              <a:cs typeface="Arial" charset="0"/>
            </a:endParaRPr>
          </a:p>
          <a:p>
            <a:pPr lvl="1">
              <a:buFont typeface="Wingdings" charset="0"/>
              <a:buChar char="ü"/>
            </a:pPr>
            <a:endParaRPr lang="fr-FR" sz="2000" smtClean="0">
              <a:latin typeface="Arial" charset="0"/>
              <a:cs typeface="Arial" charset="0"/>
            </a:endParaRPr>
          </a:p>
          <a:p>
            <a:pPr lvl="1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Maîtrise </a:t>
            </a:r>
            <a:r>
              <a:rPr lang="fr-FR" sz="2000" dirty="0" smtClean="0">
                <a:latin typeface="Arial" charset="0"/>
                <a:cs typeface="Arial" charset="0"/>
              </a:rPr>
              <a:t>de la langue</a:t>
            </a:r>
          </a:p>
          <a:p>
            <a:pPr lvl="2"/>
            <a:r>
              <a:rPr lang="fr-FR" sz="2000" dirty="0" smtClean="0">
                <a:latin typeface="Arial" charset="0"/>
                <a:cs typeface="Arial" charset="0"/>
              </a:rPr>
              <a:t>Langue courante, générale</a:t>
            </a:r>
          </a:p>
          <a:p>
            <a:pPr lvl="2"/>
            <a:r>
              <a:rPr lang="fr-FR" sz="2000" dirty="0" smtClean="0">
                <a:latin typeface="Arial" charset="0"/>
                <a:cs typeface="Arial" charset="0"/>
              </a:rPr>
              <a:t>Langue des niveaux de classe</a:t>
            </a:r>
          </a:p>
          <a:p>
            <a:pPr lvl="2"/>
            <a:r>
              <a:rPr lang="fr-FR" sz="2000" dirty="0" smtClean="0">
                <a:latin typeface="Arial" charset="0"/>
                <a:cs typeface="Arial" charset="0"/>
              </a:rPr>
              <a:t>Langue de spécialité</a:t>
            </a:r>
          </a:p>
          <a:p>
            <a:pPr lvl="1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Connaissance des SELO : textes officiels, charte des sections européennes de l’académie de Versailles, épreuves du baccalauréat</a:t>
            </a:r>
          </a:p>
          <a:p>
            <a:pPr lvl="1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Connaissance des programmes du lycée de sa discipline</a:t>
            </a:r>
          </a:p>
          <a:p>
            <a:pPr lvl="1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Connaissance des niveaux du CECRL en lien avec les programmes de LVE (programme culturel) et les compétences des élèves</a:t>
            </a:r>
          </a:p>
          <a:p>
            <a:pPr lvl="1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 Connaissance des recommandations nationales ou académiques</a:t>
            </a:r>
          </a:p>
          <a:p>
            <a:pPr lvl="1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Connaissances sur le(s) système(s) scolaire(s) étranger(s)</a:t>
            </a:r>
          </a:p>
          <a:p>
            <a:pPr lvl="1">
              <a:buFont typeface="Wingdings" charset="0"/>
              <a:buChar char="ü"/>
            </a:pPr>
            <a:r>
              <a:rPr lang="fr-FR" sz="2000" dirty="0" smtClean="0">
                <a:latin typeface="Arial" charset="0"/>
                <a:cs typeface="Arial" charset="0"/>
              </a:rPr>
              <a:t>Lecture des rapports de jury des années précédentes</a:t>
            </a:r>
          </a:p>
          <a:p>
            <a:endParaRPr lang="fr-FR" dirty="0" smtClean="0">
              <a:latin typeface="Arial" charset="0"/>
              <a:cs typeface="Arial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93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 épreuve du baccalauréat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latin typeface="Arial" charset="0"/>
                <a:cs typeface="Arial" charset="0"/>
              </a:rPr>
              <a:t>(séries générales et technologiques)</a:t>
            </a:r>
          </a:p>
          <a:p>
            <a:pPr>
              <a:buFontTx/>
              <a:buNone/>
            </a:pPr>
            <a:endParaRPr lang="fr-FR" b="1" dirty="0" smtClean="0">
              <a:latin typeface="Arial" charset="0"/>
              <a:cs typeface="Arial" charset="0"/>
            </a:endParaRPr>
          </a:p>
          <a:p>
            <a:pPr lvl="1">
              <a:buFont typeface="Wingdings" charset="0"/>
              <a:buChar char="ü"/>
            </a:pPr>
            <a:r>
              <a:rPr lang="fr-FR" sz="2400" dirty="0" smtClean="0">
                <a:latin typeface="Arial" charset="0"/>
                <a:cs typeface="Arial" charset="0"/>
              </a:rPr>
              <a:t>Contrôle continu et épreuve terminale</a:t>
            </a:r>
          </a:p>
          <a:p>
            <a:pPr lvl="2">
              <a:buFontTx/>
              <a:buChar char="-"/>
            </a:pPr>
            <a:r>
              <a:rPr lang="fr-FR" dirty="0" smtClean="0">
                <a:latin typeface="Arial" charset="0"/>
                <a:cs typeface="Arial" charset="0"/>
              </a:rPr>
              <a:t>BO n°24 du 12 juin 2003 puis BO n°42 du 13 novembre 2003</a:t>
            </a:r>
          </a:p>
          <a:p>
            <a:pPr lvl="1">
              <a:buFont typeface="Wingdings" charset="0"/>
              <a:buChar char="ü"/>
            </a:pPr>
            <a:r>
              <a:rPr lang="fr-FR" sz="2400" dirty="0" smtClean="0">
                <a:latin typeface="Arial" charset="0"/>
                <a:cs typeface="Arial" charset="0"/>
              </a:rPr>
              <a:t>Obtention de la mention européenne</a:t>
            </a:r>
          </a:p>
          <a:p>
            <a:pPr lvl="1">
              <a:buFont typeface="Wingdings" charset="0"/>
              <a:buChar char="ü"/>
            </a:pPr>
            <a:r>
              <a:rPr lang="fr-FR" sz="2400" dirty="0" smtClean="0">
                <a:latin typeface="Arial" charset="0"/>
                <a:cs typeface="Arial" charset="0"/>
              </a:rPr>
              <a:t>Durée et format de l’épreuve</a:t>
            </a:r>
          </a:p>
          <a:p>
            <a:pPr lvl="2">
              <a:buFontTx/>
              <a:buNone/>
            </a:pPr>
            <a:r>
              <a:rPr lang="fr-FR" dirty="0" smtClean="0">
                <a:latin typeface="Arial" charset="0"/>
                <a:cs typeface="Arial" charset="0"/>
              </a:rPr>
              <a:t>- Liste fournie par le candidat</a:t>
            </a:r>
          </a:p>
          <a:p>
            <a:pPr lvl="2">
              <a:buFontTx/>
              <a:buChar char="-"/>
            </a:pPr>
            <a:r>
              <a:rPr lang="fr-FR" dirty="0" smtClean="0">
                <a:latin typeface="Arial" charset="0"/>
                <a:cs typeface="Arial" charset="0"/>
              </a:rPr>
              <a:t>Épreuve en deux parties</a:t>
            </a:r>
          </a:p>
          <a:p>
            <a:pPr lvl="2">
              <a:buFontTx/>
              <a:buChar char="-"/>
            </a:pPr>
            <a:r>
              <a:rPr lang="fr-FR" dirty="0" smtClean="0">
                <a:latin typeface="Arial" charset="0"/>
                <a:cs typeface="Arial" charset="0"/>
              </a:rPr>
              <a:t>La grille d’évaluation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325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L’épreuve de DNL Philosophie au baccalauréat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Bilan de la session 2015</a:t>
            </a:r>
          </a:p>
          <a:p>
            <a:endParaRPr lang="fr-FR" dirty="0"/>
          </a:p>
          <a:p>
            <a:r>
              <a:rPr lang="fr-FR" dirty="0" smtClean="0"/>
              <a:t>Banque de sujets 2015</a:t>
            </a:r>
          </a:p>
          <a:p>
            <a:pPr marL="0" indent="0" algn="ctr">
              <a:buNone/>
            </a:pPr>
            <a:r>
              <a:rPr lang="fr-FR" dirty="0" smtClean="0">
                <a:hlinkClick r:id="rId2"/>
              </a:rPr>
              <a:t>http://www.philosophie.ac-versailles.fr/spip.php?article105</a:t>
            </a:r>
            <a:endParaRPr lang="fr-FR" dirty="0" smtClean="0"/>
          </a:p>
          <a:p>
            <a:r>
              <a:rPr lang="fr-FR" dirty="0" smtClean="0"/>
              <a:t>Réflexion sur les maquettes de sujets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29099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414</Words>
  <Application>Microsoft Macintosh PowerPoint</Application>
  <PresentationFormat>Présentation à l'écran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LA DNL PHILOSOPHIE</vt:lpstr>
      <vt:lpstr>Présentation générale</vt:lpstr>
      <vt:lpstr>La DNL PHILOSOPHIE</vt:lpstr>
      <vt:lpstr>Préparer la certification complémentaire</vt:lpstr>
      <vt:lpstr>Les attentes </vt:lpstr>
      <vt:lpstr>L’ épreuve du baccalauréat</vt:lpstr>
      <vt:lpstr>L’épreuve de DNL Philosophie au baccalauréat</vt:lpstr>
    </vt:vector>
  </TitlesOfParts>
  <Company>Francefi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DNL PHILOSOPHIE</dc:title>
  <dc:creator>valérie Marchand</dc:creator>
  <cp:lastModifiedBy>valérie Marchand</cp:lastModifiedBy>
  <cp:revision>6</cp:revision>
  <dcterms:created xsi:type="dcterms:W3CDTF">2016-03-09T16:00:30Z</dcterms:created>
  <dcterms:modified xsi:type="dcterms:W3CDTF">2016-03-10T17:26:20Z</dcterms:modified>
</cp:coreProperties>
</file>